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2"/>
  </p:notesMasterIdLst>
  <p:sldIdLst>
    <p:sldId id="256" r:id="rId2"/>
    <p:sldId id="278" r:id="rId3"/>
    <p:sldId id="288" r:id="rId4"/>
    <p:sldId id="300" r:id="rId5"/>
    <p:sldId id="258" r:id="rId6"/>
    <p:sldId id="261" r:id="rId7"/>
    <p:sldId id="260" r:id="rId8"/>
    <p:sldId id="304" r:id="rId9"/>
    <p:sldId id="301" r:id="rId10"/>
    <p:sldId id="287" r:id="rId11"/>
    <p:sldId id="297" r:id="rId12"/>
    <p:sldId id="299" r:id="rId13"/>
    <p:sldId id="283" r:id="rId14"/>
    <p:sldId id="267" r:id="rId15"/>
    <p:sldId id="294" r:id="rId16"/>
    <p:sldId id="302" r:id="rId17"/>
    <p:sldId id="274" r:id="rId18"/>
    <p:sldId id="296" r:id="rId19"/>
    <p:sldId id="290" r:id="rId20"/>
    <p:sldId id="305" r:id="rId21"/>
    <p:sldId id="275" r:id="rId22"/>
    <p:sldId id="276" r:id="rId23"/>
    <p:sldId id="295" r:id="rId24"/>
    <p:sldId id="272" r:id="rId25"/>
    <p:sldId id="270" r:id="rId26"/>
    <p:sldId id="303" r:id="rId27"/>
    <p:sldId id="293" r:id="rId28"/>
    <p:sldId id="269" r:id="rId29"/>
    <p:sldId id="271" r:id="rId30"/>
    <p:sldId id="286" r:id="rId31"/>
  </p:sldIdLst>
  <p:sldSz cx="12192000" cy="6858000"/>
  <p:notesSz cx="7010400" cy="9296400"/>
  <p:embeddedFontLst>
    <p:embeddedFont>
      <p:font typeface="Abril Fatface" panose="020B0604020202020204" charset="0"/>
      <p:regular r:id="rId33"/>
    </p:embeddedFont>
    <p:embeddedFont>
      <p:font typeface="Amasis MT Pro Black" panose="020B0604020202020204" charset="0"/>
      <p:bold r:id="rId34"/>
      <p:boldItalic r:id="rId35"/>
    </p:embeddedFont>
    <p:embeddedFont>
      <p:font typeface="Calibri" panose="020F0502020204030204" pitchFamily="34" charset="0"/>
      <p:regular r:id="rId36"/>
      <p:bold r:id="rId37"/>
      <p:italic r:id="rId38"/>
      <p:boldItalic r:id="rId39"/>
    </p:embeddedFont>
    <p:embeddedFont>
      <p:font typeface="Nerko One" panose="020B0604020202020204" charset="0"/>
      <p:regular r:id="rId40"/>
    </p:embeddedFont>
    <p:embeddedFont>
      <p:font typeface="Nunito" panose="020B0604020202020204" charset="0"/>
      <p:regular r:id="rId41"/>
      <p:bold r:id="rId42"/>
      <p:italic r:id="rId43"/>
      <p:boldItalic r:id="rId44"/>
    </p:embeddedFont>
    <p:embeddedFont>
      <p:font typeface="Tahoma" panose="020B0604030504040204" pitchFamily="34" charset="0"/>
      <p:regular r:id="rId45"/>
      <p:bold r:id="rId46"/>
    </p:embeddedFon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917"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orthernbc.cmha.ca/find-help-no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a073618e60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a073618e60_0_1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Welcome back everyone! I am so happy to see your shining faces on this – the last evening of April! Summer is calling, and I just can’t believe how quickly time is slipping by!  Again, I am grateful and </a:t>
            </a:r>
            <a:r>
              <a:rPr lang="en-US" dirty="0" err="1"/>
              <a:t>honoured</a:t>
            </a:r>
            <a:r>
              <a:rPr lang="en-US" dirty="0"/>
              <a:t> to hold space with you as we share our stories and make time to learn and connect. Welcome to our new participants tonight – we are thrilled to have you. I have been updating our website, and will store copies of our presentations there for anyone curious to look back at what we have done so far. I am also very happy to email you resources – just let me know what you prefer.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Last week, we spoke about strengths. Tonight, on our road trip of learning, we will stop at Identify, where we will learn how we identify strengths in our children. As parents, we and our children are the real experts in the room. As parents, you have a fantastic knowledge of your child and their many strengths and abilities. Tonight, I want to give you some tools to deepen your observational skills around your child’s strengths. Many of the activities I will speak about are co-operative activities, meant to be completed with your child. I am aiming to provide activities that may suit a wide range of communication and learning styles, but if you do have any questions about how you might modify activities to fit your child’s communication or learning profile, please let me know.</a:t>
            </a:r>
            <a:endParaRPr lang="en-US" dirty="0"/>
          </a:p>
        </p:txBody>
      </p:sp>
    </p:spTree>
    <p:extLst>
      <p:ext uri="{BB962C8B-B14F-4D97-AF65-F5344CB8AC3E}">
        <p14:creationId xmlns:p14="http://schemas.microsoft.com/office/powerpoint/2010/main" val="390262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Before we launch in, take a moment, look at this window, pop into the chat what you notice about this window. </a:t>
            </a:r>
          </a:p>
          <a:p>
            <a:endParaRPr lang="en-US" dirty="0"/>
          </a:p>
          <a:p>
            <a:r>
              <a:rPr lang="en-US" dirty="0"/>
              <a:t>Very interesting, despite this being a beautiful and intricate stained-glass window, our eyes were drawn to the brown splotch. What is that?</a:t>
            </a:r>
          </a:p>
        </p:txBody>
      </p:sp>
    </p:spTree>
    <p:extLst>
      <p:ext uri="{BB962C8B-B14F-4D97-AF65-F5344CB8AC3E}">
        <p14:creationId xmlns:p14="http://schemas.microsoft.com/office/powerpoint/2010/main" val="605446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Negativity bias is our natural tendency to focus more on negative experiences than positive ones. In an article called “Seeing through the dirty window,” Anne Smith (2017) describes it like a splotch on a stained-glass window—while the whole window is beautiful and full of vibrant colors, that one dark stain can grab our attention and overshadow the rest. Just as the stain distorts our view of the window, negativity bias can misrepresent how we see situations… focusing on what’s wrong instead of what’s right. Understanding this bias helps us intentionally shift our focus to the positive, allowing the whole, beautiful picture to emerge. We can think of the negativity bias as a survival mechanism that helped our ancestors stay alert to potential dangers. By focusing more on harmful or threatening experiences, we were more likely to notice risks and protect ourselves. In today’s world, this bias continues to shape how we respond to stress or challenges, keeping us on high alert. While it served a protective role in the past, it can sometimes cause us to focus more on the negative aspects of everyday life, making it essential to shift our focus to the positive when we can do so consciously.</a:t>
            </a:r>
          </a:p>
          <a:p>
            <a:pPr lvl="0"/>
            <a:r>
              <a:rPr lang="en-US" sz="1100" b="0" i="0" u="none" strike="noStrike" cap="none" dirty="0">
                <a:solidFill>
                  <a:srgbClr val="000000"/>
                </a:solidFill>
                <a:effectLst/>
                <a:latin typeface="Arial"/>
                <a:ea typeface="Arial"/>
                <a:cs typeface="Arial"/>
                <a:sym typeface="Arial"/>
              </a:rPr>
              <a:t>I want us to think about a time when you noticed negativity bias in your parenting or personal life. For example, with my son Erik, I used to focus on the fact that he struggled to make eye contact, and I would get caught up in thinking of that as a “problem.” It was easy to get stuck there and worry about how that might affect his ability to connect with others. But over time, I realized I was overlooking his strength…like his fantastic ability to solve problems, his genuine kindness toward others, and the passion he shows when he’s engaged in his favorite activities. When I shifted my focus and began to celebrate those strengths, I saw a fuller, more positive picture of who Erik is and how he’s growing.</a:t>
            </a:r>
          </a:p>
        </p:txBody>
      </p:sp>
    </p:spTree>
    <p:extLst>
      <p:ext uri="{BB962C8B-B14F-4D97-AF65-F5344CB8AC3E}">
        <p14:creationId xmlns:p14="http://schemas.microsoft.com/office/powerpoint/2010/main" val="76121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Character strengths, as defined by Parks &amp; Seligman (2004), are positive traits that are reflected in how we think, feel, and act. These strengths, including kindness, perseverance, curiosity, and honesty, enhance our well-being and ability to confidently and successfully thrive in the long term. They influence how we think, solve problems, connect with others, cultivate our physical and intellectual abilities, and grow as individuals. By recognizing and cultivating these strengths, we can enhance our resilience, strengthen our relationships, and experience a greater sense of fulfillment in life.</a:t>
            </a:r>
          </a:p>
        </p:txBody>
      </p:sp>
    </p:spTree>
    <p:extLst>
      <p:ext uri="{BB962C8B-B14F-4D97-AF65-F5344CB8AC3E}">
        <p14:creationId xmlns:p14="http://schemas.microsoft.com/office/powerpoint/2010/main" val="1792069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 </a:t>
            </a:r>
            <a:r>
              <a:rPr lang="en-US" sz="1100" b="0" i="0" u="none" strike="noStrike" cap="none" dirty="0">
                <a:solidFill>
                  <a:srgbClr val="000000"/>
                </a:solidFill>
                <a:effectLst/>
                <a:latin typeface="Arial"/>
                <a:ea typeface="Arial"/>
                <a:cs typeface="Arial"/>
                <a:sym typeface="Arial"/>
              </a:rPr>
              <a:t> </a:t>
            </a:r>
          </a:p>
          <a:p>
            <a:pPr lvl="0"/>
            <a:r>
              <a:rPr lang="en-US" sz="1100" b="0" i="0" u="none" strike="noStrike" cap="none" dirty="0">
                <a:solidFill>
                  <a:srgbClr val="000000"/>
                </a:solidFill>
                <a:effectLst/>
                <a:latin typeface="Arial"/>
                <a:ea typeface="Arial"/>
                <a:cs typeface="Arial"/>
                <a:sym typeface="Arial"/>
              </a:rPr>
              <a:t>Here is a closer look at Parks and Peterson’s </a:t>
            </a:r>
            <a:r>
              <a:rPr lang="en-US" sz="1100" b="0" i="1" u="none" strike="noStrike" cap="none" dirty="0">
                <a:solidFill>
                  <a:srgbClr val="000000"/>
                </a:solidFill>
                <a:effectLst/>
                <a:latin typeface="Arial"/>
                <a:ea typeface="Arial"/>
                <a:cs typeface="Arial"/>
                <a:sym typeface="Arial"/>
              </a:rPr>
              <a:t>24 Character Strengths</a:t>
            </a:r>
            <a:r>
              <a:rPr lang="en-US" sz="1100" b="0" i="0" u="none" strike="noStrike" cap="none" dirty="0">
                <a:solidFill>
                  <a:srgbClr val="000000"/>
                </a:solidFill>
                <a:effectLst/>
                <a:latin typeface="Arial"/>
                <a:ea typeface="Arial"/>
                <a:cs typeface="Arial"/>
                <a:sym typeface="Arial"/>
              </a:rPr>
              <a:t>.  </a:t>
            </a:r>
          </a:p>
          <a:p>
            <a:pPr lvl="0"/>
            <a:r>
              <a:rPr lang="en-US" sz="1100" b="0" i="0" u="none" strike="noStrike" cap="none" dirty="0">
                <a:solidFill>
                  <a:srgbClr val="000000"/>
                </a:solidFill>
                <a:effectLst/>
                <a:latin typeface="Arial"/>
                <a:ea typeface="Arial"/>
                <a:cs typeface="Arial"/>
                <a:sym typeface="Arial"/>
              </a:rPr>
              <a:t>Grouped into six core virtues. </a:t>
            </a:r>
          </a:p>
          <a:p>
            <a:pPr lvl="0"/>
            <a:r>
              <a:rPr lang="en-US" sz="1100" b="0" i="0" u="none" strike="noStrike" cap="none" dirty="0">
                <a:solidFill>
                  <a:srgbClr val="000000"/>
                </a:solidFill>
                <a:effectLst/>
                <a:latin typeface="Arial"/>
                <a:ea typeface="Arial"/>
                <a:cs typeface="Arial"/>
                <a:sym typeface="Arial"/>
              </a:rPr>
              <a:t>Wisdom and Knowledge encompass cognitive strengths like creativity, curiosity, and perspective. </a:t>
            </a:r>
          </a:p>
          <a:p>
            <a:pPr lvl="0"/>
            <a:r>
              <a:rPr lang="en-US" sz="1100" b="0" i="0" u="none" strike="noStrike" cap="none" dirty="0">
                <a:solidFill>
                  <a:srgbClr val="000000"/>
                </a:solidFill>
                <a:effectLst/>
                <a:latin typeface="Arial"/>
                <a:ea typeface="Arial"/>
                <a:cs typeface="Arial"/>
                <a:sym typeface="Arial"/>
              </a:rPr>
              <a:t>Courage involves emotional strengths (bravery, perseverance, and zest). </a:t>
            </a:r>
          </a:p>
          <a:p>
            <a:pPr lvl="0"/>
            <a:r>
              <a:rPr lang="en-US" sz="1100" b="0" i="0" u="none" strike="noStrike" cap="none" dirty="0">
                <a:solidFill>
                  <a:srgbClr val="000000"/>
                </a:solidFill>
                <a:effectLst/>
                <a:latin typeface="Arial"/>
                <a:ea typeface="Arial"/>
                <a:cs typeface="Arial"/>
                <a:sym typeface="Arial"/>
              </a:rPr>
              <a:t>Humanity focuses on interpersonal skills (love, kindness, and social intelligence). </a:t>
            </a:r>
          </a:p>
          <a:p>
            <a:pPr lvl="0"/>
            <a:r>
              <a:rPr lang="en-US" sz="1100" b="0" i="0" u="none" strike="noStrike" cap="none" dirty="0">
                <a:solidFill>
                  <a:srgbClr val="000000"/>
                </a:solidFill>
                <a:effectLst/>
                <a:latin typeface="Arial"/>
                <a:ea typeface="Arial"/>
                <a:cs typeface="Arial"/>
                <a:sym typeface="Arial"/>
              </a:rPr>
              <a:t>Justice includes civic strengths (teamwork, fairness, and leadership). </a:t>
            </a:r>
          </a:p>
          <a:p>
            <a:pPr lvl="0"/>
            <a:r>
              <a:rPr lang="en-US" sz="1100" b="0" i="0" u="none" strike="noStrike" cap="none" dirty="0">
                <a:solidFill>
                  <a:srgbClr val="000000"/>
                </a:solidFill>
                <a:effectLst/>
                <a:latin typeface="Arial"/>
                <a:ea typeface="Arial"/>
                <a:cs typeface="Arial"/>
                <a:sym typeface="Arial"/>
              </a:rPr>
              <a:t>Temperance highlights strengths that protect against excess (forgiveness, humility, and self-regulation). </a:t>
            </a:r>
          </a:p>
          <a:p>
            <a:pPr lvl="0"/>
            <a:r>
              <a:rPr lang="en-US" sz="1100" b="0" i="0" u="none" strike="noStrike" cap="none" dirty="0">
                <a:solidFill>
                  <a:srgbClr val="000000"/>
                </a:solidFill>
                <a:effectLst/>
                <a:latin typeface="Arial"/>
                <a:ea typeface="Arial"/>
                <a:cs typeface="Arial"/>
                <a:sym typeface="Arial"/>
              </a:rPr>
              <a:t>Finally, Transcendence reflects strengths that foster meaning and connection (gratitude, hope, and spirituality). </a:t>
            </a:r>
          </a:p>
          <a:p>
            <a:pPr lvl="0"/>
            <a:r>
              <a:rPr lang="en-US" sz="1100" b="0" i="0" u="none" strike="noStrike" cap="none" dirty="0">
                <a:solidFill>
                  <a:srgbClr val="000000"/>
                </a:solidFill>
                <a:effectLst/>
                <a:latin typeface="Arial"/>
                <a:ea typeface="Arial"/>
                <a:cs typeface="Arial"/>
                <a:sym typeface="Arial"/>
              </a:rPr>
              <a:t>Parks and Seligman’s (2004) </a:t>
            </a:r>
            <a:r>
              <a:rPr lang="en-US" sz="1100" b="0" i="1" u="none" strike="noStrike" cap="none" dirty="0">
                <a:solidFill>
                  <a:srgbClr val="000000"/>
                </a:solidFill>
                <a:effectLst/>
                <a:latin typeface="Arial"/>
                <a:ea typeface="Arial"/>
                <a:cs typeface="Arial"/>
                <a:sym typeface="Arial"/>
              </a:rPr>
              <a:t>24 Character Strengths</a:t>
            </a:r>
            <a:r>
              <a:rPr lang="en-US" sz="1100" b="0" i="0" u="none" strike="noStrike" cap="none" dirty="0">
                <a:solidFill>
                  <a:srgbClr val="000000"/>
                </a:solidFill>
                <a:effectLst/>
                <a:latin typeface="Arial"/>
                <a:ea typeface="Arial"/>
                <a:cs typeface="Arial"/>
                <a:sym typeface="Arial"/>
              </a:rPr>
              <a:t> provide educators with a comprehensive and research-backed framework for recognizing students’ unique abilities. </a:t>
            </a:r>
          </a:p>
          <a:p>
            <a:pPr lvl="0"/>
            <a:r>
              <a:rPr lang="en-US" sz="1100" b="0" i="0" u="none" strike="noStrike" cap="none" dirty="0">
                <a:solidFill>
                  <a:srgbClr val="000000"/>
                </a:solidFill>
                <a:effectLst/>
                <a:latin typeface="Arial"/>
                <a:ea typeface="Arial"/>
                <a:cs typeface="Arial"/>
                <a:sym typeface="Arial"/>
              </a:rPr>
              <a:t>Overall, the research highlights that recognizing and applying character strengths results in growth in student independence, resilience, and personal and relational success.</a:t>
            </a:r>
          </a:p>
          <a:p>
            <a:pPr lvl="0"/>
            <a:r>
              <a:rPr lang="en-US" sz="1100" b="0" i="0" u="none" strike="noStrike" cap="none" dirty="0">
                <a:solidFill>
                  <a:srgbClr val="000000"/>
                </a:solidFill>
                <a:effectLst/>
                <a:latin typeface="Arial"/>
                <a:ea typeface="Arial"/>
                <a:cs typeface="Arial"/>
                <a:sym typeface="Arial"/>
              </a:rPr>
              <a:t>Long-term research, such as the Dunedin Multidisciplinary Health and Development Study, highlights that traits like conscientiousness and emotional stability in childhood are strong predictors of adult outcomes, including health, relationships, and career success (Silva, 1990). </a:t>
            </a:r>
          </a:p>
          <a:p>
            <a:endParaRPr lang="en-US" dirty="0"/>
          </a:p>
        </p:txBody>
      </p:sp>
    </p:spTree>
    <p:extLst>
      <p:ext uri="{BB962C8B-B14F-4D97-AF65-F5344CB8AC3E}">
        <p14:creationId xmlns:p14="http://schemas.microsoft.com/office/powerpoint/2010/main" val="169951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How do we identify strengths? I want to acknowledge that you have already started this work long ago, and as parents, you have a deep wealth of knowledge around your child’s strengths – even our take-home task was a sneaky way of affirming one method of identifying strengths, and that was describing our child at their best</a:t>
            </a:r>
          </a:p>
        </p:txBody>
      </p:sp>
    </p:spTree>
    <p:extLst>
      <p:ext uri="{BB962C8B-B14F-4D97-AF65-F5344CB8AC3E}">
        <p14:creationId xmlns:p14="http://schemas.microsoft.com/office/powerpoint/2010/main" val="381530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 Strength spotting comes from Claire O’Neill’s book, the </a:t>
            </a:r>
            <a:r>
              <a:rPr lang="en-US" sz="1100" b="0" i="1" u="none" strike="noStrike" cap="none" dirty="0" err="1">
                <a:solidFill>
                  <a:srgbClr val="000000"/>
                </a:solidFill>
                <a:effectLst/>
                <a:latin typeface="Arial"/>
                <a:ea typeface="Arial"/>
                <a:cs typeface="Arial"/>
                <a:sym typeface="Arial"/>
              </a:rPr>
              <a:t>The</a:t>
            </a:r>
            <a:r>
              <a:rPr lang="en-US" sz="1100" b="0" i="1" u="none" strike="noStrike" cap="none" dirty="0">
                <a:solidFill>
                  <a:srgbClr val="000000"/>
                </a:solidFill>
                <a:effectLst/>
                <a:latin typeface="Arial"/>
                <a:ea typeface="Arial"/>
                <a:cs typeface="Arial"/>
                <a:sym typeface="Arial"/>
              </a:rPr>
              <a:t> strengths-based guide to supporting autistic children: A positive psychology approach to parenting</a:t>
            </a:r>
            <a:r>
              <a:rPr lang="en-US" sz="1100" b="0" i="0" u="none" strike="noStrike" cap="none" dirty="0">
                <a:solidFill>
                  <a:srgbClr val="000000"/>
                </a:solidFill>
                <a:effectLst/>
                <a:latin typeface="Arial"/>
                <a:ea typeface="Arial"/>
                <a:cs typeface="Arial"/>
                <a:sym typeface="Arial"/>
              </a:rPr>
              <a:t>. Strength spotting involves intentionally observing children during various activities and times of the day to identify their strengths in action. O’Neill (2023) suggests recording potential strengths and gathering evidence over time to confirm them. Using a checklist such as the example here to track strengths, their frequency, and the contexts in which they are most evident can provide valuable insights.</a:t>
            </a:r>
          </a:p>
          <a:p>
            <a:pPr lvl="0"/>
            <a:r>
              <a:rPr lang="en-US" sz="1100" b="0" i="0" u="none" strike="noStrike" cap="none" dirty="0">
                <a:solidFill>
                  <a:srgbClr val="000000"/>
                </a:solidFill>
                <a:effectLst/>
                <a:latin typeface="Arial"/>
                <a:ea typeface="Arial"/>
                <a:cs typeface="Arial"/>
                <a:sym typeface="Arial"/>
              </a:rPr>
              <a:t>I have created my template based on this information that I am happy to share with each of you. This </a:t>
            </a:r>
            <a:r>
              <a:rPr lang="en-US" sz="1100" b="0" i="1" u="none" strike="noStrike" cap="none" dirty="0">
                <a:solidFill>
                  <a:srgbClr val="000000"/>
                </a:solidFill>
                <a:effectLst/>
                <a:latin typeface="Arial"/>
                <a:ea typeface="Arial"/>
                <a:cs typeface="Arial"/>
                <a:sym typeface="Arial"/>
              </a:rPr>
              <a:t>Character Strengths Spotting Template</a:t>
            </a:r>
            <a:r>
              <a:rPr lang="en-US" sz="1100" b="0" i="0" u="none" strike="noStrike" cap="none" dirty="0">
                <a:solidFill>
                  <a:srgbClr val="000000"/>
                </a:solidFill>
                <a:effectLst/>
                <a:latin typeface="Arial"/>
                <a:ea typeface="Arial"/>
                <a:cs typeface="Arial"/>
                <a:sym typeface="Arial"/>
              </a:rPr>
              <a:t> is a simple way to notice and celebrate your child’s everyday strengths, based on the VIA framework developed by Peterson and Parks. By jotting down small moments or checking off strengths you observe, you’ll start to see patterns in what makes your child shine—and how to support them with more confidence and joy. This template can be used over a day a week, I could likely tinker with it to make it worthwhile for a month long observation. I will put it in the chat. </a:t>
            </a:r>
          </a:p>
        </p:txBody>
      </p:sp>
    </p:spTree>
    <p:extLst>
      <p:ext uri="{BB962C8B-B14F-4D97-AF65-F5344CB8AC3E}">
        <p14:creationId xmlns:p14="http://schemas.microsoft.com/office/powerpoint/2010/main" val="1563839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As a teacher, having interviews with my students is one of my </a:t>
            </a:r>
            <a:r>
              <a:rPr lang="en-US" sz="1100" b="0" i="0" u="none" strike="noStrike" cap="none" dirty="0" err="1">
                <a:solidFill>
                  <a:srgbClr val="000000"/>
                </a:solidFill>
                <a:effectLst/>
                <a:latin typeface="Arial"/>
                <a:ea typeface="Arial"/>
                <a:cs typeface="Arial"/>
                <a:sym typeface="Arial"/>
              </a:rPr>
              <a:t>favourite</a:t>
            </a:r>
            <a:r>
              <a:rPr lang="en-US" sz="1100" b="0" i="0" u="none" strike="noStrike" cap="none" dirty="0">
                <a:solidFill>
                  <a:srgbClr val="000000"/>
                </a:solidFill>
                <a:effectLst/>
                <a:latin typeface="Arial"/>
                <a:ea typeface="Arial"/>
                <a:cs typeface="Arial"/>
                <a:sym typeface="Arial"/>
              </a:rPr>
              <a:t> ways of getting to know them and get a better idea of their interests and strengths.</a:t>
            </a:r>
          </a:p>
          <a:p>
            <a:pPr lvl="0"/>
            <a:r>
              <a:rPr lang="en-US" sz="1100" b="0" i="0" u="none" strike="noStrike" cap="none" dirty="0">
                <a:solidFill>
                  <a:srgbClr val="000000"/>
                </a:solidFill>
                <a:effectLst/>
                <a:latin typeface="Arial"/>
                <a:ea typeface="Arial"/>
                <a:cs typeface="Arial"/>
                <a:sym typeface="Arial"/>
              </a:rPr>
              <a:t>Why Strength-Based Conversations Matter for Our Kids</a:t>
            </a:r>
          </a:p>
          <a:p>
            <a:pPr lvl="0"/>
            <a:r>
              <a:rPr lang="en-US" sz="1100" b="0" i="0" u="none" strike="noStrike" cap="none" dirty="0">
                <a:solidFill>
                  <a:srgbClr val="000000"/>
                </a:solidFill>
                <a:effectLst/>
                <a:latin typeface="Arial"/>
                <a:ea typeface="Arial"/>
                <a:cs typeface="Arial"/>
                <a:sym typeface="Arial"/>
              </a:rPr>
              <a:t>Talking with our kids about their strengths helps us understand their unique interests, experiences, and perspectives. </a:t>
            </a:r>
          </a:p>
          <a:p>
            <a:pPr lvl="0"/>
            <a:r>
              <a:rPr lang="en-US" sz="1100" b="0" i="0" u="none" strike="noStrike" cap="none" dirty="0">
                <a:solidFill>
                  <a:srgbClr val="000000"/>
                </a:solidFill>
                <a:effectLst/>
                <a:latin typeface="Arial"/>
                <a:ea typeface="Arial"/>
                <a:cs typeface="Arial"/>
                <a:sym typeface="Arial"/>
              </a:rPr>
              <a:t>By asking open-ended questions, we can uncover their hidden talents, passions, and value…things that may not always be evident in everyday life. </a:t>
            </a:r>
          </a:p>
          <a:p>
            <a:pPr lvl="0"/>
            <a:r>
              <a:rPr lang="en-US" sz="1100" b="0" i="0" u="none" strike="noStrike" cap="none" dirty="0">
                <a:solidFill>
                  <a:srgbClr val="000000"/>
                </a:solidFill>
                <a:effectLst/>
                <a:latin typeface="Arial"/>
                <a:ea typeface="Arial"/>
                <a:cs typeface="Arial"/>
                <a:sym typeface="Arial"/>
              </a:rPr>
              <a:t>These conversations give our kids a chance to share their thoughts, boosting their self-awareness and confidence. </a:t>
            </a:r>
          </a:p>
          <a:p>
            <a:pPr lvl="0"/>
            <a:r>
              <a:rPr lang="en-US" sz="1100" b="0" i="0" u="none" strike="noStrike" cap="none" dirty="0">
                <a:solidFill>
                  <a:srgbClr val="000000"/>
                </a:solidFill>
                <a:effectLst/>
                <a:latin typeface="Arial"/>
                <a:ea typeface="Arial"/>
                <a:cs typeface="Arial"/>
                <a:sym typeface="Arial"/>
              </a:rPr>
              <a:t>It also strengthens our relationship with them, creating a space of trust and open communication. </a:t>
            </a:r>
          </a:p>
          <a:p>
            <a:pPr lvl="0"/>
            <a:r>
              <a:rPr lang="en-US" sz="1100" b="0" i="0" u="none" strike="noStrike" cap="none" dirty="0">
                <a:solidFill>
                  <a:srgbClr val="000000"/>
                </a:solidFill>
                <a:effectLst/>
                <a:latin typeface="Arial"/>
                <a:ea typeface="Arial"/>
                <a:cs typeface="Arial"/>
                <a:sym typeface="Arial"/>
              </a:rPr>
              <a:t>Reflecting on their strengths helps our kids feel more confident and motivated, making these kinds of conversations a powerful tool for supporting their growth and success.</a:t>
            </a:r>
          </a:p>
          <a:p>
            <a:endParaRPr lang="en-US" dirty="0"/>
          </a:p>
        </p:txBody>
      </p:sp>
    </p:spTree>
    <p:extLst>
      <p:ext uri="{BB962C8B-B14F-4D97-AF65-F5344CB8AC3E}">
        <p14:creationId xmlns:p14="http://schemas.microsoft.com/office/powerpoint/2010/main" val="203294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a:extLst>
            <a:ext uri="{FF2B5EF4-FFF2-40B4-BE49-F238E27FC236}">
              <a16:creationId xmlns:a16="http://schemas.microsoft.com/office/drawing/2014/main" id="{6787D1C1-5530-9D9C-EEBD-8B8CEDEA2840}"/>
            </a:ext>
          </a:extLst>
        </p:cNvPr>
        <p:cNvGrpSpPr/>
        <p:nvPr/>
      </p:nvGrpSpPr>
      <p:grpSpPr>
        <a:xfrm>
          <a:off x="0" y="0"/>
          <a:ext cx="0" cy="0"/>
          <a:chOff x="0" y="0"/>
          <a:chExt cx="0" cy="0"/>
        </a:xfrm>
      </p:grpSpPr>
      <p:sp>
        <p:nvSpPr>
          <p:cNvPr id="520" name="Google Shape;520;g111c3728c19_0_108:notes">
            <a:extLst>
              <a:ext uri="{FF2B5EF4-FFF2-40B4-BE49-F238E27FC236}">
                <a16:creationId xmlns:a16="http://schemas.microsoft.com/office/drawing/2014/main" id="{673BF7DC-F6FE-62D1-6012-5B43B4BBB5B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11c3728c19_0_108:notes">
            <a:extLst>
              <a:ext uri="{FF2B5EF4-FFF2-40B4-BE49-F238E27FC236}">
                <a16:creationId xmlns:a16="http://schemas.microsoft.com/office/drawing/2014/main" id="{0759611C-5517-A30C-FD4C-EB98B5476932}"/>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Strength cards are another great way to explore strengths with children. O’Neill has some examples of strength-cards in her book, but I found these </a:t>
            </a:r>
            <a:r>
              <a:rPr lang="en-US" dirty="0" err="1"/>
              <a:t>colourful</a:t>
            </a:r>
            <a:r>
              <a:rPr lang="en-US" dirty="0"/>
              <a:t> and adorable cards from an online teaching resource called Teachers Pay Teachers. These creative, kid-friendly activities are designed to help children explore and express their unique character strengths in fun and meaningful ways. I have included 10 ways you can use strength cards here  - playing games like matching the card with a description – like “I noticed you shared with your brother today – what strength do you think this is?” or Role playing – acting out situations where we demonstrate things like bravery or patience, have your child identify which strengths they think best describe them, you can use these cards for story telling, or even get the whole family involved to take turns picking a card and describing how they see that strength showing up in other members of the family. These cards really help to build up your family’s knowledge and familiarity with what the strengths are and what they mean.</a:t>
            </a:r>
            <a:br>
              <a:rPr lang="en-US" dirty="0"/>
            </a:br>
            <a:br>
              <a:rPr lang="en-US" dirty="0"/>
            </a:br>
            <a:endParaRPr dirty="0"/>
          </a:p>
        </p:txBody>
      </p:sp>
    </p:spTree>
    <p:extLst>
      <p:ext uri="{BB962C8B-B14F-4D97-AF65-F5344CB8AC3E}">
        <p14:creationId xmlns:p14="http://schemas.microsoft.com/office/powerpoint/2010/main" val="4091897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will chat more about this particular method next week</a:t>
            </a:r>
          </a:p>
          <a:p>
            <a:pPr marL="465887" indent="-304121" defTabSz="931774">
              <a:defRPr/>
            </a:pPr>
            <a:r>
              <a:rPr lang="en-US" dirty="0"/>
              <a:t>Using books, movies, and cartoons can help </a:t>
            </a:r>
            <a:r>
              <a:rPr lang="en-US" dirty="0" err="1"/>
              <a:t>neurodiverse</a:t>
            </a:r>
            <a:r>
              <a:rPr lang="en-US" dirty="0"/>
              <a:t> learners identify strengths by connecting them to fictional characters. This approach allows students to explore strengths in a relatable and non-personal way, making it especially effective for autistic students who often have detailed knowledge of characters from series like </a:t>
            </a:r>
            <a:r>
              <a:rPr lang="en-US" i="1" dirty="0"/>
              <a:t>Star Wars</a:t>
            </a:r>
            <a:r>
              <a:rPr lang="en-US" dirty="0"/>
              <a:t> or </a:t>
            </a:r>
            <a:r>
              <a:rPr lang="en-US" i="1" dirty="0"/>
              <a:t>Harry Potter</a:t>
            </a:r>
            <a:r>
              <a:rPr lang="en-US" dirty="0"/>
              <a:t>, but may struggle to identify their own strengths. </a:t>
            </a:r>
          </a:p>
          <a:p>
            <a:pPr marL="465887" indent="-304121" defTabSz="931774">
              <a:defRPr/>
            </a:pPr>
            <a:endParaRPr lang="en-US" dirty="0"/>
          </a:p>
          <a:p>
            <a:pPr marL="465887" indent="-304121" defTabSz="931774">
              <a:defRPr/>
            </a:pPr>
            <a:r>
              <a:rPr lang="en-US" dirty="0"/>
              <a:t>For example, Throughout the Harry Potter books, Harry consistently stands up for what's right—even when it's scary, unpopular, or dangerous. He faces powerful enemies, stands by his friends, and acts with bravery in the face of uncertainty and fear. His courage isn't just about fighting battles; it's also about being honest, loyal, and standing up for others.</a:t>
            </a:r>
          </a:p>
          <a:p>
            <a:endParaRPr lang="en-US" dirty="0"/>
          </a:p>
        </p:txBody>
      </p:sp>
    </p:spTree>
    <p:extLst>
      <p:ext uri="{BB962C8B-B14F-4D97-AF65-F5344CB8AC3E}">
        <p14:creationId xmlns:p14="http://schemas.microsoft.com/office/powerpoint/2010/main" val="304577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 am grateful and humbled to be joining you on this, the beautiful and </a:t>
            </a:r>
            <a:r>
              <a:rPr lang="en-US" dirty="0" err="1"/>
              <a:t>unceded</a:t>
            </a:r>
            <a:r>
              <a:rPr lang="en-US" dirty="0"/>
              <a:t> ancestral territories of the </a:t>
            </a:r>
            <a:r>
              <a:rPr lang="en-US" dirty="0" err="1"/>
              <a:t>Lheidli</a:t>
            </a:r>
            <a:r>
              <a:rPr lang="en-US" dirty="0"/>
              <a:t> </a:t>
            </a:r>
            <a:r>
              <a:rPr lang="en-US" dirty="0" err="1"/>
              <a:t>T’Enneh</a:t>
            </a:r>
            <a:r>
              <a:rPr lang="en-US" dirty="0"/>
              <a:t>, on whose land we live, work, and play.</a:t>
            </a:r>
          </a:p>
        </p:txBody>
      </p:sp>
    </p:spTree>
    <p:extLst>
      <p:ext uri="{BB962C8B-B14F-4D97-AF65-F5344CB8AC3E}">
        <p14:creationId xmlns:p14="http://schemas.microsoft.com/office/powerpoint/2010/main" val="730729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04121" defTabSz="931774">
              <a:defRPr/>
            </a:pPr>
            <a:r>
              <a:rPr lang="en-US" dirty="0"/>
              <a:t>The VIA Classification of Strengths Youth Survey, developed by Parks and Peterson (2005), is a free online tool for identifying strengths in children ages 10 and up, though younger children can also benefit with teacher support. The survey consists of 96 questions and takes about 15 minutes to complete. Some neurodivergent learners may require additional assistance, such as having the questions read and explained. After completion, students receive a report detailing their top, middle, and lower strengths. For a small fee, a more comprehensive report is available, offering a detailed graph and guidance on how to nurture and develop these strengths daily.  Here is an example of my son’s VIA survey report: </a:t>
            </a:r>
          </a:p>
          <a:p>
            <a:endParaRPr lang="en-US" dirty="0"/>
          </a:p>
        </p:txBody>
      </p:sp>
    </p:spTree>
    <p:extLst>
      <p:ext uri="{BB962C8B-B14F-4D97-AF65-F5344CB8AC3E}">
        <p14:creationId xmlns:p14="http://schemas.microsoft.com/office/powerpoint/2010/main" val="2292001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304121" defTabSz="931774">
              <a:defRPr/>
            </a:pPr>
            <a:r>
              <a:rPr lang="en-US" dirty="0"/>
              <a:t>Here is a look at Erik’s top strengths: Love, Perseverance, Gratitude, Hope, and Social Intelligence.  Erik’s results are a perfect example of why we should never stereotype our neurodivergent learners – Autistic students, especially students like Erik, who we used to traditionally refer to as having Asperger’s Syndrome, are too often “type cast” as unfeeling, having no filter, being unempathetic or cold – the loveable human robot – think “Sheldon,” from Big Bang Theory.  I was not surprised to learn Erik's top strength was love.  While he sometimes struggles to understand where some emotions are springing from, he is a deeply feeling individual with an immense capacity to express and receive love, empathy, and affection.  He is very sensitive, and cares very </a:t>
            </a:r>
            <a:r>
              <a:rPr lang="en-US" dirty="0" err="1"/>
              <a:t>very</a:t>
            </a:r>
            <a:r>
              <a:rPr lang="en-US" dirty="0"/>
              <a:t> deeply about the people with whom he is close. Family is everything to him.  Here is an example of what the first page of his report looks like.  I really love how visual the report is and how it breaks the strengths down into kid-friendly terms, with handy ways to “flex” each strength.  I would find this so handy to use with students and their families. </a:t>
            </a:r>
          </a:p>
          <a:p>
            <a:endParaRPr lang="en-US" dirty="0"/>
          </a:p>
        </p:txBody>
      </p:sp>
    </p:spTree>
    <p:extLst>
      <p:ext uri="{BB962C8B-B14F-4D97-AF65-F5344CB8AC3E}">
        <p14:creationId xmlns:p14="http://schemas.microsoft.com/office/powerpoint/2010/main" val="3862246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 love this next idea, and I’ve used it with great success in our family too. Shelley Moore’s </a:t>
            </a:r>
            <a:r>
              <a:rPr lang="en-US" b="0" dirty="0"/>
              <a:t>Strength Seed Packets </a:t>
            </a:r>
            <a:r>
              <a:rPr lang="en-US" dirty="0"/>
              <a:t>activity encourages kids to recognize and nurture their own strengths, which are symbolized as seeds that need care to grow to their full potential. It’s a wonderful way to help your child reflect on their unique abilities. You can do this activity together at home or even as a family project! As a fun extension, families can create a “strength flower garden” to celebrate everyone’s strengths and show how diverse and valuable each person’s strengths are. I have used these in IEP meetings to describe the strengths we are seeing at school, and talk about how the student wants to grow. I always tuck some seeds, like some sunflower seeds, inside. </a:t>
            </a:r>
          </a:p>
        </p:txBody>
      </p:sp>
    </p:spTree>
    <p:extLst>
      <p:ext uri="{BB962C8B-B14F-4D97-AF65-F5344CB8AC3E}">
        <p14:creationId xmlns:p14="http://schemas.microsoft.com/office/powerpoint/2010/main" val="1048213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Art activities like the "Tree of Strength" directive from Carolyn Meh-lo-ma-</a:t>
            </a:r>
            <a:r>
              <a:rPr lang="en-US" dirty="0" err="1"/>
              <a:t>ku</a:t>
            </a:r>
            <a:r>
              <a:rPr lang="en-US" dirty="0"/>
              <a:t>-</a:t>
            </a:r>
            <a:r>
              <a:rPr lang="en-US" dirty="0" err="1"/>
              <a:t>lu’s</a:t>
            </a:r>
            <a:r>
              <a:rPr lang="en-US" dirty="0"/>
              <a:t> blog, </a:t>
            </a:r>
            <a:r>
              <a:rPr lang="en-US" i="1" dirty="0"/>
              <a:t>Creativity in Therapy</a:t>
            </a:r>
            <a:r>
              <a:rPr lang="en-US" dirty="0"/>
              <a:t>, are powerful tools for helping students identify their strengths. This activity combines creative expression with cognitive engagement by guiding students to list their personal strengths and coping tools as part of creating a symbolic, tree of resilience. The process is adaptable for all ages and abilities, encouraging self-reflection and connection to inner strengths, even for those who may initially struggle to recognize them. What a great way to make strengths really visible to everyone, including your child – I would hang this on the fridge and we could talk about how they used certain strengths daily, such as “tell me how you were kind to someone today.”</a:t>
            </a:r>
          </a:p>
        </p:txBody>
      </p:sp>
    </p:spTree>
    <p:extLst>
      <p:ext uri="{BB962C8B-B14F-4D97-AF65-F5344CB8AC3E}">
        <p14:creationId xmlns:p14="http://schemas.microsoft.com/office/powerpoint/2010/main" val="1175285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Here is a closer look at the tree of strength. What a great project to do with your child, maybe even make a point to leave it in a really visible location in your house to celebrate how you notice your child’s strengths, or to start conversations like “how have you used your strength in kindness today?” or “How have you practiced being creative?”</a:t>
            </a:r>
          </a:p>
        </p:txBody>
      </p:sp>
    </p:spTree>
    <p:extLst>
      <p:ext uri="{BB962C8B-B14F-4D97-AF65-F5344CB8AC3E}">
        <p14:creationId xmlns:p14="http://schemas.microsoft.com/office/powerpoint/2010/main" val="163359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a:extLst>
            <a:ext uri="{FF2B5EF4-FFF2-40B4-BE49-F238E27FC236}">
              <a16:creationId xmlns:a16="http://schemas.microsoft.com/office/drawing/2014/main" id="{D06A960C-D5B5-200E-AB9F-8D8062B9A20C}"/>
            </a:ext>
          </a:extLst>
        </p:cNvPr>
        <p:cNvGrpSpPr/>
        <p:nvPr/>
      </p:nvGrpSpPr>
      <p:grpSpPr>
        <a:xfrm>
          <a:off x="0" y="0"/>
          <a:ext cx="0" cy="0"/>
          <a:chOff x="0" y="0"/>
          <a:chExt cx="0" cy="0"/>
        </a:xfrm>
      </p:grpSpPr>
      <p:sp>
        <p:nvSpPr>
          <p:cNvPr id="520" name="Google Shape;520;g111c3728c19_0_108:notes">
            <a:extLst>
              <a:ext uri="{FF2B5EF4-FFF2-40B4-BE49-F238E27FC236}">
                <a16:creationId xmlns:a16="http://schemas.microsoft.com/office/drawing/2014/main" id="{6BAA8189-E471-E91A-BF1B-B799FA3D117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11c3728c19_0_108:notes">
            <a:extLst>
              <a:ext uri="{FF2B5EF4-FFF2-40B4-BE49-F238E27FC236}">
                <a16:creationId xmlns:a16="http://schemas.microsoft.com/office/drawing/2014/main" id="{EC87A905-064B-CCD9-69AC-90B1C956CD24}"/>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Last but certainly not least, lean into the other people and professionals in your child’s life – often teachers, daycare providers, grandparents or other family members will have unique insights about your child and the strengths they witness on a daily basis. Check in with these people – ask your child’s teacher to start noticing strengths and to send a little positive note home. </a:t>
            </a:r>
            <a:endParaRPr dirty="0"/>
          </a:p>
        </p:txBody>
      </p:sp>
    </p:spTree>
    <p:extLst>
      <p:ext uri="{BB962C8B-B14F-4D97-AF65-F5344CB8AC3E}">
        <p14:creationId xmlns:p14="http://schemas.microsoft.com/office/powerpoint/2010/main" val="3775923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a073618e60_0_6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a073618e60_0_69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As we end our session this evening, I want to leave you with another little take home task. Pick a strategy or a tool we have discussed tonight</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a073618e60_0_7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a073618e60_0_75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Thank you again for being such a wonderful audience – this was a lot of information, research and resources to work our way through! Hopefully you found some information that you can resonate with or feel excited to try. I will update the website with resources we discussed, such as the strength spotting template, the strength cards, and the seed packet resource. Please do not hesitate to reach out if you have any questions. I will stick around for a bit if you have any questions – otherwise, I will value your time and I look forward to our session next week when we will be diving into how we describe strengths.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727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During our time together, we will be stopping frequently to think, jot down some quick notes before we return together to discuss. It is handy to have a pen or pencil along with some paper.  If you have any questions or ponderings that come up during our discussions, write those down as well – I will always leave time during and after our discussion to address any questions that come up.</a:t>
            </a:r>
          </a:p>
        </p:txBody>
      </p:sp>
    </p:spTree>
    <p:extLst>
      <p:ext uri="{BB962C8B-B14F-4D97-AF65-F5344CB8AC3E}">
        <p14:creationId xmlns:p14="http://schemas.microsoft.com/office/powerpoint/2010/main" val="262210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Disclaimer:</a:t>
            </a:r>
            <a:br>
              <a:rPr lang="en-US" dirty="0"/>
            </a:br>
            <a:r>
              <a:rPr lang="en-US" dirty="0"/>
              <a:t>I want to acknowledge that while I am a teacher and a graduate student, I am </a:t>
            </a:r>
            <a:r>
              <a:rPr lang="en-US" i="1" dirty="0"/>
              <a:t>not</a:t>
            </a:r>
            <a:r>
              <a:rPr lang="en-US" dirty="0"/>
              <a:t> a licensed therapist or mental health professional. The purpose of these sessions is to offer support, share educational insights, and provide a space for reflection and learning—not to provide therapy or clinical advice.</a:t>
            </a:r>
          </a:p>
          <a:p>
            <a:r>
              <a:rPr lang="en-US" dirty="0"/>
              <a:t>If at any point during our discussions you feel overwhelmed, uncomfortable, or in need of additional support, please know that help is available. I encourage you to reach out to a qualified mental health professional or access support services through the Canadian Mental Health Association at </a:t>
            </a:r>
            <a:r>
              <a:rPr lang="en-US" dirty="0">
                <a:hlinkClick r:id="rId3"/>
              </a:rPr>
              <a:t>https://northernbc.cmha.ca/find-help-now/</a:t>
            </a:r>
            <a:r>
              <a:rPr lang="en-US" dirty="0"/>
              <a:t>. Please know that your safety and well-being is incredibly important to us – please do not hesitate to reach out if you need support.</a:t>
            </a:r>
          </a:p>
          <a:p>
            <a:endParaRPr lang="en-US" dirty="0"/>
          </a:p>
        </p:txBody>
      </p:sp>
    </p:spTree>
    <p:extLst>
      <p:ext uri="{BB962C8B-B14F-4D97-AF65-F5344CB8AC3E}">
        <p14:creationId xmlns:p14="http://schemas.microsoft.com/office/powerpoint/2010/main" val="308559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073618e60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073618e60_0_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As for the shape of our evening, we will review our group norms. We will have a check in, and spend time reviewing what we learned last week. We will take some time to share out our take home task from last week – describing your child from their point of view.  We will have a chance to explore what “negativity bias.” We will look more deeply at character traits, and I will show you several examples of how we might work to identify strengths in our children.  I will have another take-home task for you to explore, and I will of course leave time at the end for final thoughts and questions.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a073618e60_0_6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a073618e60_0_6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a073618e60_0_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a073618e60_0_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I have another little grounding exercise to help us to settle in as we arrive together this evening.  I will play another short video from Headspace. Afterwards, we spend 2 minutes thinking, followed by 5 minutes journaling around the question of “what is giving you energy as a parent right now?” what is breathing life into your experience as a parent, what is giving you confidence, hope, strength… after our think and write time, I will bring the group back together for a share out.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4333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a:extLst>
            <a:ext uri="{FF2B5EF4-FFF2-40B4-BE49-F238E27FC236}">
              <a16:creationId xmlns:a16="http://schemas.microsoft.com/office/drawing/2014/main" id="{9CF0EE0A-1575-0370-0C2B-769F0E85CD6D}"/>
            </a:ext>
          </a:extLst>
        </p:cNvPr>
        <p:cNvGrpSpPr/>
        <p:nvPr/>
      </p:nvGrpSpPr>
      <p:grpSpPr>
        <a:xfrm>
          <a:off x="0" y="0"/>
          <a:ext cx="0" cy="0"/>
          <a:chOff x="0" y="0"/>
          <a:chExt cx="0" cy="0"/>
        </a:xfrm>
      </p:grpSpPr>
      <p:sp>
        <p:nvSpPr>
          <p:cNvPr id="624" name="Google Shape;624;ga073618e60_0_691:notes">
            <a:extLst>
              <a:ext uri="{FF2B5EF4-FFF2-40B4-BE49-F238E27FC236}">
                <a16:creationId xmlns:a16="http://schemas.microsoft.com/office/drawing/2014/main" id="{D697071C-5599-6BD6-1295-65B291EBCE8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a073618e60_0_691:notes">
            <a:extLst>
              <a:ext uri="{FF2B5EF4-FFF2-40B4-BE49-F238E27FC236}">
                <a16:creationId xmlns:a16="http://schemas.microsoft.com/office/drawing/2014/main" id="{1B5F0712-D6B9-0451-0D9A-C0C1D0451EA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Okay, I wanted to spend a bit of time sharing out our take home tasks from last week. Last week I asked you to describe your child from their point of view…thinking about what strengths come to mind, what brings them life, energizes them.  I wanted you to think about where they are and what specific activities they might be engaging in.  I want us to spend about 10 minutes in a breakout room sharing about your child at their best. We will meet back and share out some key learnings. </a:t>
            </a:r>
            <a:endParaRPr dirty="0"/>
          </a:p>
        </p:txBody>
      </p:sp>
    </p:spTree>
    <p:extLst>
      <p:ext uri="{BB962C8B-B14F-4D97-AF65-F5344CB8AC3E}">
        <p14:creationId xmlns:p14="http://schemas.microsoft.com/office/powerpoint/2010/main" val="3495889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1"/>
        <p:cNvGrpSpPr/>
        <p:nvPr/>
      </p:nvGrpSpPr>
      <p:grpSpPr>
        <a:xfrm>
          <a:off x="0" y="0"/>
          <a:ext cx="0" cy="0"/>
          <a:chOff x="0" y="0"/>
          <a:chExt cx="0" cy="0"/>
        </a:xfrm>
      </p:grpSpPr>
      <p:sp>
        <p:nvSpPr>
          <p:cNvPr id="12" name="Google Shape;12;p2"/>
          <p:cNvSpPr/>
          <p:nvPr/>
        </p:nvSpPr>
        <p:spPr>
          <a:xfrm>
            <a:off x="1411500" y="-5"/>
            <a:ext cx="2654802" cy="20986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3" name="Google Shape;13;p2"/>
          <p:cNvSpPr/>
          <p:nvPr/>
        </p:nvSpPr>
        <p:spPr>
          <a:xfrm>
            <a:off x="1410813" y="-5"/>
            <a:ext cx="2654802" cy="20986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r="-203223" b="-20322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209550" y="-143176"/>
            <a:ext cx="2984737" cy="3612233"/>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10237" y="-143176"/>
            <a:ext cx="2984737" cy="3612233"/>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9466927" y="-493350"/>
            <a:ext cx="2841199" cy="3430972"/>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419100" y="2709029"/>
            <a:ext cx="5273888" cy="487089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8" name="Google Shape;18;p2"/>
          <p:cNvSpPr/>
          <p:nvPr/>
        </p:nvSpPr>
        <p:spPr>
          <a:xfrm>
            <a:off x="-419787" y="2709029"/>
            <a:ext cx="5273888" cy="487089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2"/>
          <p:cNvGrpSpPr/>
          <p:nvPr/>
        </p:nvGrpSpPr>
        <p:grpSpPr>
          <a:xfrm>
            <a:off x="1009791" y="3691357"/>
            <a:ext cx="3215658" cy="3261022"/>
            <a:chOff x="1368363" y="3780603"/>
            <a:chExt cx="2734403" cy="3074116"/>
          </a:xfrm>
        </p:grpSpPr>
        <p:sp>
          <p:nvSpPr>
            <p:cNvPr id="20" name="Google Shape;20;p2"/>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5" name="Google Shape;25;p2"/>
          <p:cNvSpPr/>
          <p:nvPr/>
        </p:nvSpPr>
        <p:spPr>
          <a:xfrm>
            <a:off x="7879099" y="2165559"/>
            <a:ext cx="4429017" cy="4724203"/>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7878412" y="2165559"/>
            <a:ext cx="4429017" cy="4724203"/>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2"/>
          <p:cNvSpPr/>
          <p:nvPr/>
        </p:nvSpPr>
        <p:spPr>
          <a:xfrm rot="907440">
            <a:off x="-168345" y="4050716"/>
            <a:ext cx="2214989" cy="3517238"/>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9878129" y="4548676"/>
            <a:ext cx="3052925" cy="2881948"/>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flipH="1">
            <a:off x="-698873" y="-251523"/>
            <a:ext cx="3478504" cy="178339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txBox="1">
            <a:spLocks noGrp="1"/>
          </p:cNvSpPr>
          <p:nvPr>
            <p:ph type="subTitle" idx="1"/>
          </p:nvPr>
        </p:nvSpPr>
        <p:spPr>
          <a:xfrm>
            <a:off x="733350" y="4736650"/>
            <a:ext cx="10725300" cy="586500"/>
          </a:xfrm>
          <a:prstGeom prst="rect">
            <a:avLst/>
          </a:prstGeom>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31" name="Google Shape;31;p2"/>
          <p:cNvSpPr txBox="1">
            <a:spLocks noGrp="1"/>
          </p:cNvSpPr>
          <p:nvPr>
            <p:ph type="title"/>
          </p:nvPr>
        </p:nvSpPr>
        <p:spPr>
          <a:xfrm>
            <a:off x="1411500" y="1841700"/>
            <a:ext cx="9369000" cy="2526900"/>
          </a:xfrm>
          <a:prstGeom prst="rect">
            <a:avLst/>
          </a:prstGeom>
        </p:spPr>
        <p:txBody>
          <a:bodyPr spcFirstLastPara="1" wrap="square" lIns="121900" tIns="121900" rIns="121900" bIns="121900" anchor="ctr" anchorCtr="0">
            <a:noAutofit/>
          </a:bodyPr>
          <a:lstStyle>
            <a:lvl1pPr marL="0" marR="0" lvl="0" indent="0" algn="ctr" rtl="0">
              <a:lnSpc>
                <a:spcPct val="80000"/>
              </a:lnSpc>
              <a:spcBef>
                <a:spcPts val="0"/>
              </a:spcBef>
              <a:spcAft>
                <a:spcPts val="0"/>
              </a:spcAft>
              <a:buClr>
                <a:schemeClr val="dk1"/>
              </a:buClr>
              <a:buSzPts val="9000"/>
              <a:buFont typeface="Aldrich"/>
              <a:buNone/>
              <a:defRPr sz="9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2" name="Google Shape;32;p2"/>
          <p:cNvSpPr/>
          <p:nvPr/>
        </p:nvSpPr>
        <p:spPr>
          <a:xfrm rot="-1337618">
            <a:off x="7539920" y="-969146"/>
            <a:ext cx="3481038" cy="1784694"/>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9466240" y="-493350"/>
            <a:ext cx="2841199" cy="3430972"/>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rot="-1337618">
            <a:off x="7539914" y="-969147"/>
            <a:ext cx="3481038" cy="1784694"/>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flipH="1">
            <a:off x="-699560" y="-251523"/>
            <a:ext cx="3478504" cy="178339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rot="907440">
            <a:off x="-169032" y="4050716"/>
            <a:ext cx="2214989" cy="3517238"/>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2">
              <a:alphaModFix amt="40000"/>
            </a:blip>
            <a:stretch>
              <a:fillRect r="-160565" b="-1605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9877442" y="4548676"/>
            <a:ext cx="3050176" cy="2879353"/>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3469" t="-25689" r="-192238" b="-1800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7 Big Title">
  <p:cSld name="007 Big Title">
    <p:spTree>
      <p:nvGrpSpPr>
        <p:cNvPr id="1" name="Shape 168"/>
        <p:cNvGrpSpPr/>
        <p:nvPr/>
      </p:nvGrpSpPr>
      <p:grpSpPr>
        <a:xfrm>
          <a:off x="0" y="0"/>
          <a:ext cx="0" cy="0"/>
          <a:chOff x="0" y="0"/>
          <a:chExt cx="0" cy="0"/>
        </a:xfrm>
      </p:grpSpPr>
      <p:sp>
        <p:nvSpPr>
          <p:cNvPr id="169" name="Google Shape;169;p8"/>
          <p:cNvSpPr/>
          <p:nvPr/>
        </p:nvSpPr>
        <p:spPr>
          <a:xfrm flipH="1">
            <a:off x="8217213" y="3285970"/>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70" name="Google Shape;170;p8"/>
          <p:cNvSpPr/>
          <p:nvPr/>
        </p:nvSpPr>
        <p:spPr>
          <a:xfrm flipH="1">
            <a:off x="8224269" y="3285970"/>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l="-250736" t="-77398" r="-8407"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8"/>
          <p:cNvSpPr/>
          <p:nvPr/>
        </p:nvSpPr>
        <p:spPr>
          <a:xfrm flipH="1">
            <a:off x="8905528" y="-194067"/>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72" name="Google Shape;172;p8"/>
          <p:cNvSpPr/>
          <p:nvPr/>
        </p:nvSpPr>
        <p:spPr>
          <a:xfrm flipH="1">
            <a:off x="8912584" y="-194067"/>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389107" t="-198522" r="-33331" b="-4988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8"/>
          <p:cNvSpPr/>
          <p:nvPr/>
        </p:nvSpPr>
        <p:spPr>
          <a:xfrm flipH="1">
            <a:off x="9908419" y="-305496"/>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8"/>
          <p:cNvSpPr/>
          <p:nvPr/>
        </p:nvSpPr>
        <p:spPr>
          <a:xfrm flipH="1">
            <a:off x="9915475" y="-305496"/>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2">
              <a:alphaModFix amt="60000"/>
            </a:blip>
            <a:stretch>
              <a:fillRect l="-389107" t="-198522" r="-33331" b="-4988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 name="Google Shape;175;p8"/>
          <p:cNvSpPr/>
          <p:nvPr/>
        </p:nvSpPr>
        <p:spPr>
          <a:xfrm flipH="1">
            <a:off x="-103858" y="3243988"/>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8"/>
          <p:cNvSpPr/>
          <p:nvPr/>
        </p:nvSpPr>
        <p:spPr>
          <a:xfrm flipH="1">
            <a:off x="-96802" y="3243988"/>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2">
              <a:alphaModFix amt="60000"/>
            </a:blip>
            <a:stretch>
              <a:fillRect l="-250736" t="-77398" r="-8407"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 name="Google Shape;177;p8"/>
          <p:cNvSpPr/>
          <p:nvPr/>
        </p:nvSpPr>
        <p:spPr>
          <a:xfrm flipH="1">
            <a:off x="-100503" y="-86612"/>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8" name="Google Shape;178;p8"/>
          <p:cNvGrpSpPr/>
          <p:nvPr/>
        </p:nvGrpSpPr>
        <p:grpSpPr>
          <a:xfrm flipH="1">
            <a:off x="9728481" y="4384842"/>
            <a:ext cx="2502799" cy="2537990"/>
            <a:chOff x="1368363" y="3780603"/>
            <a:chExt cx="2734403" cy="3074116"/>
          </a:xfrm>
        </p:grpSpPr>
        <p:sp>
          <p:nvSpPr>
            <p:cNvPr id="179" name="Google Shape;179;p8"/>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8"/>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8"/>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182;p8"/>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8"/>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84" name="Google Shape;184;p8"/>
          <p:cNvSpPr/>
          <p:nvPr/>
        </p:nvSpPr>
        <p:spPr>
          <a:xfrm flipH="1">
            <a:off x="-620867" y="4840157"/>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8"/>
          <p:cNvSpPr/>
          <p:nvPr/>
        </p:nvSpPr>
        <p:spPr>
          <a:xfrm>
            <a:off x="9904824" y="-389823"/>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8"/>
          <p:cNvSpPr txBox="1">
            <a:spLocks noGrp="1"/>
          </p:cNvSpPr>
          <p:nvPr>
            <p:ph type="title"/>
          </p:nvPr>
        </p:nvSpPr>
        <p:spPr>
          <a:xfrm>
            <a:off x="558100" y="1873525"/>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187" name="Google Shape;187;p8"/>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
        <p:nvSpPr>
          <p:cNvPr id="188" name="Google Shape;188;p8"/>
          <p:cNvSpPr/>
          <p:nvPr/>
        </p:nvSpPr>
        <p:spPr>
          <a:xfrm flipH="1">
            <a:off x="-93447" y="-86612"/>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blipFill rotWithShape="1">
            <a:blip r:embed="rId2">
              <a:alphaModFix amt="60000"/>
            </a:blip>
            <a:stretch>
              <a:fillRect l="-250736" t="-77398" r="-8407"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 name="Google Shape;189;p8"/>
          <p:cNvSpPr/>
          <p:nvPr/>
        </p:nvSpPr>
        <p:spPr>
          <a:xfrm>
            <a:off x="9911880" y="-389823"/>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389107" t="-198522" r="-33331" b="-4988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8"/>
          <p:cNvSpPr/>
          <p:nvPr/>
        </p:nvSpPr>
        <p:spPr>
          <a:xfrm flipH="1">
            <a:off x="-613811" y="4840157"/>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250736" t="-77398" r="-8407"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1" name="Google Shape;191;p8"/>
          <p:cNvGrpSpPr/>
          <p:nvPr/>
        </p:nvGrpSpPr>
        <p:grpSpPr>
          <a:xfrm flipH="1">
            <a:off x="-104077" y="-73789"/>
            <a:ext cx="2495756" cy="2469653"/>
            <a:chOff x="7274182" y="322119"/>
            <a:chExt cx="3396049" cy="2270946"/>
          </a:xfrm>
        </p:grpSpPr>
        <p:sp>
          <p:nvSpPr>
            <p:cNvPr id="192" name="Google Shape;192;p8"/>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8"/>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8"/>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8"/>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8"/>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7" name="Google Shape;197;p8"/>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4057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3 Six columns">
  <p:cSld name="CUSTOM_2">
    <p:spTree>
      <p:nvGrpSpPr>
        <p:cNvPr id="1" name="Shape 60"/>
        <p:cNvGrpSpPr/>
        <p:nvPr/>
      </p:nvGrpSpPr>
      <p:grpSpPr>
        <a:xfrm>
          <a:off x="0" y="0"/>
          <a:ext cx="0" cy="0"/>
          <a:chOff x="0" y="0"/>
          <a:chExt cx="0" cy="0"/>
        </a:xfrm>
      </p:grpSpPr>
      <p:sp>
        <p:nvSpPr>
          <p:cNvPr id="61" name="Google Shape;61;p4"/>
          <p:cNvSpPr/>
          <p:nvPr/>
        </p:nvSpPr>
        <p:spPr>
          <a:xfrm rot="10800000">
            <a:off x="9995152"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2" name="Google Shape;62;p4"/>
          <p:cNvSpPr/>
          <p:nvPr/>
        </p:nvSpPr>
        <p:spPr>
          <a:xfrm rot="10800000">
            <a:off x="9987213"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
          <p:cNvSpPr/>
          <p:nvPr/>
        </p:nvSpPr>
        <p:spPr>
          <a:xfrm rot="10800000" flipH="1">
            <a:off x="8672205" y="12"/>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4"/>
          <p:cNvSpPr/>
          <p:nvPr/>
        </p:nvSpPr>
        <p:spPr>
          <a:xfrm rot="10800000" flipH="1">
            <a:off x="8660225" y="-21712"/>
            <a:ext cx="3519803" cy="1756137"/>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3">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4"/>
          <p:cNvSpPr/>
          <p:nvPr/>
        </p:nvSpPr>
        <p:spPr>
          <a:xfrm flipH="1">
            <a:off x="-127945"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4"/>
          <p:cNvSpPr/>
          <p:nvPr/>
        </p:nvSpPr>
        <p:spPr>
          <a:xfrm flipH="1">
            <a:off x="-127946" y="522585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3">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
          <p:cNvSpPr/>
          <p:nvPr/>
        </p:nvSpPr>
        <p:spPr>
          <a:xfrm>
            <a:off x="2" y="-2649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68" name="Google Shape;68;p4"/>
          <p:cNvSpPr/>
          <p:nvPr/>
        </p:nvSpPr>
        <p:spPr>
          <a:xfrm rot="-1338372">
            <a:off x="10444481"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4"/>
          <p:cNvSpPr txBox="1">
            <a:spLocks noGrp="1"/>
          </p:cNvSpPr>
          <p:nvPr>
            <p:ph type="title"/>
          </p:nvPr>
        </p:nvSpPr>
        <p:spPr>
          <a:xfrm>
            <a:off x="490775" y="751875"/>
            <a:ext cx="11210400" cy="7635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0" name="Google Shape;70;p4"/>
          <p:cNvSpPr txBox="1">
            <a:spLocks noGrp="1"/>
          </p:cNvSpPr>
          <p:nvPr>
            <p:ph type="body" idx="1"/>
          </p:nvPr>
        </p:nvSpPr>
        <p:spPr>
          <a:xfrm>
            <a:off x="1027573"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1" name="Google Shape;71;p4"/>
          <p:cNvSpPr txBox="1">
            <a:spLocks noGrp="1"/>
          </p:cNvSpPr>
          <p:nvPr>
            <p:ph type="body" idx="2"/>
          </p:nvPr>
        </p:nvSpPr>
        <p:spPr>
          <a:xfrm>
            <a:off x="4606500"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2" name="Google Shape;72;p4"/>
          <p:cNvSpPr txBox="1">
            <a:spLocks noGrp="1"/>
          </p:cNvSpPr>
          <p:nvPr>
            <p:ph type="body" idx="3"/>
          </p:nvPr>
        </p:nvSpPr>
        <p:spPr>
          <a:xfrm>
            <a:off x="1027573"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3" name="Google Shape;73;p4"/>
          <p:cNvSpPr txBox="1">
            <a:spLocks noGrp="1"/>
          </p:cNvSpPr>
          <p:nvPr>
            <p:ph type="body" idx="4"/>
          </p:nvPr>
        </p:nvSpPr>
        <p:spPr>
          <a:xfrm>
            <a:off x="4606500"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4" name="Google Shape;74;p4"/>
          <p:cNvSpPr txBox="1">
            <a:spLocks noGrp="1"/>
          </p:cNvSpPr>
          <p:nvPr>
            <p:ph type="title" idx="5"/>
          </p:nvPr>
        </p:nvSpPr>
        <p:spPr>
          <a:xfrm>
            <a:off x="1027573"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5" name="Google Shape;75;p4"/>
          <p:cNvSpPr txBox="1">
            <a:spLocks noGrp="1"/>
          </p:cNvSpPr>
          <p:nvPr>
            <p:ph type="title" idx="6"/>
          </p:nvPr>
        </p:nvSpPr>
        <p:spPr>
          <a:xfrm>
            <a:off x="4606500"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6" name="Google Shape;76;p4"/>
          <p:cNvSpPr txBox="1">
            <a:spLocks noGrp="1"/>
          </p:cNvSpPr>
          <p:nvPr>
            <p:ph type="title" idx="7"/>
          </p:nvPr>
        </p:nvSpPr>
        <p:spPr>
          <a:xfrm>
            <a:off x="1027573"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7" name="Google Shape;77;p4"/>
          <p:cNvSpPr txBox="1">
            <a:spLocks noGrp="1"/>
          </p:cNvSpPr>
          <p:nvPr>
            <p:ph type="title" idx="8"/>
          </p:nvPr>
        </p:nvSpPr>
        <p:spPr>
          <a:xfrm>
            <a:off x="4606500"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78" name="Google Shape;78;p4"/>
          <p:cNvSpPr txBox="1">
            <a:spLocks noGrp="1"/>
          </p:cNvSpPr>
          <p:nvPr>
            <p:ph type="body" idx="9"/>
          </p:nvPr>
        </p:nvSpPr>
        <p:spPr>
          <a:xfrm>
            <a:off x="8185427" y="2742369"/>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79" name="Google Shape;79;p4"/>
          <p:cNvSpPr txBox="1">
            <a:spLocks noGrp="1"/>
          </p:cNvSpPr>
          <p:nvPr>
            <p:ph type="body" idx="13"/>
          </p:nvPr>
        </p:nvSpPr>
        <p:spPr>
          <a:xfrm>
            <a:off x="8185427" y="4783426"/>
            <a:ext cx="29790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lnSpc>
                <a:spcPct val="100000"/>
              </a:lnSpc>
              <a:spcBef>
                <a:spcPts val="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80" name="Google Shape;80;p4"/>
          <p:cNvSpPr txBox="1">
            <a:spLocks noGrp="1"/>
          </p:cNvSpPr>
          <p:nvPr>
            <p:ph type="title" idx="14"/>
          </p:nvPr>
        </p:nvSpPr>
        <p:spPr>
          <a:xfrm>
            <a:off x="8185427" y="2046600"/>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81" name="Google Shape;81;p4"/>
          <p:cNvSpPr txBox="1">
            <a:spLocks noGrp="1"/>
          </p:cNvSpPr>
          <p:nvPr>
            <p:ph type="title" idx="15"/>
          </p:nvPr>
        </p:nvSpPr>
        <p:spPr>
          <a:xfrm>
            <a:off x="8185427" y="4087657"/>
            <a:ext cx="2979000" cy="695700"/>
          </a:xfrm>
          <a:prstGeom prst="rect">
            <a:avLst/>
          </a:prstGeom>
        </p:spPr>
        <p:txBody>
          <a:bodyPr spcFirstLastPara="1" wrap="square" lIns="121900" tIns="121900" rIns="121900" bIns="121900" anchor="ctr"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a:endParaRPr/>
          </a:p>
        </p:txBody>
      </p:sp>
      <p:sp>
        <p:nvSpPr>
          <p:cNvPr id="82" name="Google Shape;82;p4"/>
          <p:cNvSpPr/>
          <p:nvPr/>
        </p:nvSpPr>
        <p:spPr>
          <a:xfrm rot="-1338372">
            <a:off x="10444492"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
          <p:cNvSpPr/>
          <p:nvPr/>
        </p:nvSpPr>
        <p:spPr>
          <a:xfrm>
            <a:off x="0" y="-18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208357" t="-140609" r="-109092" b="-17683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 name="Google Shape;84;p4"/>
          <p:cNvGrpSpPr/>
          <p:nvPr/>
        </p:nvGrpSpPr>
        <p:grpSpPr>
          <a:xfrm rot="-5400000">
            <a:off x="26074" y="-23463"/>
            <a:ext cx="1862054" cy="1908957"/>
            <a:chOff x="7274182" y="322119"/>
            <a:chExt cx="3396049" cy="2270946"/>
          </a:xfrm>
        </p:grpSpPr>
        <p:sp>
          <p:nvSpPr>
            <p:cNvPr id="85" name="Google Shape;85;p4"/>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4"/>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4"/>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4"/>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4"/>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0" name="Google Shape;90;p4"/>
          <p:cNvSpPr/>
          <p:nvPr/>
        </p:nvSpPr>
        <p:spPr>
          <a:xfrm rot="514610">
            <a:off x="10771883" y="5506713"/>
            <a:ext cx="1838986" cy="1735995"/>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4"/>
          <p:cNvSpPr/>
          <p:nvPr/>
        </p:nvSpPr>
        <p:spPr>
          <a:xfrm rot="515017">
            <a:off x="10763586" y="5507025"/>
            <a:ext cx="1842147" cy="173897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26459" t="-179545" r="-200883" b="-18872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93"/>
        <p:cNvGrpSpPr/>
        <p:nvPr/>
      </p:nvGrpSpPr>
      <p:grpSpPr>
        <a:xfrm>
          <a:off x="0" y="0"/>
          <a:ext cx="0" cy="0"/>
          <a:chOff x="0" y="0"/>
          <a:chExt cx="0" cy="0"/>
        </a:xfrm>
      </p:grpSpPr>
      <p:sp>
        <p:nvSpPr>
          <p:cNvPr id="94" name="Google Shape;94;p5"/>
          <p:cNvSpPr/>
          <p:nvPr/>
        </p:nvSpPr>
        <p:spPr>
          <a:xfrm>
            <a:off x="8796739" y="3243988"/>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5"/>
          <p:cNvSpPr/>
          <p:nvPr/>
        </p:nvSpPr>
        <p:spPr>
          <a:xfrm>
            <a:off x="8796739" y="3243993"/>
            <a:ext cx="3448979" cy="3678847"/>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5"/>
          <p:cNvSpPr/>
          <p:nvPr/>
        </p:nvSpPr>
        <p:spPr>
          <a:xfrm>
            <a:off x="10032542" y="-86612"/>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5"/>
          <p:cNvSpPr/>
          <p:nvPr/>
        </p:nvSpPr>
        <p:spPr>
          <a:xfrm>
            <a:off x="10032542" y="-86607"/>
            <a:ext cx="2209821" cy="2668534"/>
          </a:xfrm>
          <a:custGeom>
            <a:avLst/>
            <a:gdLst/>
            <a:ahLst/>
            <a:cxnLst/>
            <a:rect l="l" t="t" r="r" b="b"/>
            <a:pathLst>
              <a:path w="1884709" h="2772503" extrusionOk="0">
                <a:moveTo>
                  <a:pt x="1884710" y="3281"/>
                </a:moveTo>
                <a:cubicBezTo>
                  <a:pt x="1580855" y="3281"/>
                  <a:pt x="1005627" y="0"/>
                  <a:pt x="1005627" y="0"/>
                </a:cubicBezTo>
                <a:cubicBezTo>
                  <a:pt x="1005627" y="0"/>
                  <a:pt x="892845" y="568977"/>
                  <a:pt x="811674" y="704277"/>
                </a:cubicBezTo>
                <a:cubicBezTo>
                  <a:pt x="588454" y="1076377"/>
                  <a:pt x="8605" y="556932"/>
                  <a:pt x="99" y="1382851"/>
                </a:cubicBezTo>
                <a:cubicBezTo>
                  <a:pt x="-3250" y="1710729"/>
                  <a:pt x="75779" y="2854970"/>
                  <a:pt x="618391" y="2767778"/>
                </a:cubicBezTo>
                <a:cubicBezTo>
                  <a:pt x="1200517" y="2674244"/>
                  <a:pt x="1102269" y="2126857"/>
                  <a:pt x="1443762" y="1956096"/>
                </a:cubicBezTo>
                <a:cubicBezTo>
                  <a:pt x="1631687" y="1862147"/>
                  <a:pt x="1884710" y="1871429"/>
                  <a:pt x="1884710" y="1871429"/>
                </a:cubicBezTo>
                <a:lnTo>
                  <a:pt x="1884710" y="3281"/>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98;p5"/>
          <p:cNvSpPr/>
          <p:nvPr/>
        </p:nvSpPr>
        <p:spPr>
          <a:xfrm>
            <a:off x="-176328" y="3285970"/>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9" name="Google Shape;99;p5"/>
          <p:cNvSpPr/>
          <p:nvPr/>
        </p:nvSpPr>
        <p:spPr>
          <a:xfrm>
            <a:off x="-176325" y="3285975"/>
            <a:ext cx="4100975" cy="3787611"/>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5"/>
          <p:cNvSpPr/>
          <p:nvPr/>
        </p:nvSpPr>
        <p:spPr>
          <a:xfrm>
            <a:off x="1172223" y="-194067"/>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01" name="Google Shape;101;p5"/>
          <p:cNvSpPr/>
          <p:nvPr/>
        </p:nvSpPr>
        <p:spPr>
          <a:xfrm>
            <a:off x="1172223" y="-194074"/>
            <a:ext cx="2064109" cy="1631714"/>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5"/>
          <p:cNvSpPr/>
          <p:nvPr/>
        </p:nvSpPr>
        <p:spPr>
          <a:xfrm>
            <a:off x="-89436" y="-305496"/>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5"/>
          <p:cNvSpPr/>
          <p:nvPr/>
        </p:nvSpPr>
        <p:spPr>
          <a:xfrm>
            <a:off x="-89422" y="-305505"/>
            <a:ext cx="2322876" cy="2811226"/>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04" name="Google Shape;104;p5"/>
          <p:cNvGrpSpPr/>
          <p:nvPr/>
        </p:nvGrpSpPr>
        <p:grpSpPr>
          <a:xfrm>
            <a:off x="-89420" y="4384842"/>
            <a:ext cx="2502799" cy="2537990"/>
            <a:chOff x="1368363" y="3780603"/>
            <a:chExt cx="2734403" cy="3074116"/>
          </a:xfrm>
        </p:grpSpPr>
        <p:sp>
          <p:nvSpPr>
            <p:cNvPr id="105" name="Google Shape;105;p5"/>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5"/>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5"/>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5"/>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5"/>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0" name="Google Shape;110;p5"/>
          <p:cNvSpPr/>
          <p:nvPr/>
        </p:nvSpPr>
        <p:spPr>
          <a:xfrm flipH="1">
            <a:off x="-468467" y="-389823"/>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5"/>
          <p:cNvSpPr txBox="1">
            <a:spLocks noGrp="1"/>
          </p:cNvSpPr>
          <p:nvPr>
            <p:ph type="title"/>
          </p:nvPr>
        </p:nvSpPr>
        <p:spPr>
          <a:xfrm>
            <a:off x="2401350" y="2774050"/>
            <a:ext cx="7389300" cy="2066100"/>
          </a:xfrm>
          <a:prstGeom prst="rect">
            <a:avLst/>
          </a:prstGeom>
        </p:spPr>
        <p:txBody>
          <a:bodyPr spcFirstLastPara="1" wrap="square" lIns="121900" tIns="121900" rIns="121900" bIns="121900" anchor="ctr" anchorCtr="0">
            <a:noAutofit/>
          </a:bodyPr>
          <a:lstStyle>
            <a:lvl1pPr marL="0" marR="0" lvl="0" indent="0" algn="ctr" rtl="0">
              <a:spcBef>
                <a:spcPts val="0"/>
              </a:spcBef>
              <a:spcAft>
                <a:spcPts val="0"/>
              </a:spcAft>
              <a:buClr>
                <a:schemeClr val="dk1"/>
              </a:buClr>
              <a:buSzPts val="6000"/>
              <a:buFont typeface="Aldrich"/>
              <a:buNone/>
              <a:defRPr sz="6000"/>
            </a:lvl1pPr>
            <a:lvl2pPr lvl="1"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12" name="Google Shape;112;p5"/>
          <p:cNvSpPr txBox="1">
            <a:spLocks noGrp="1"/>
          </p:cNvSpPr>
          <p:nvPr>
            <p:ph type="body" idx="1"/>
          </p:nvPr>
        </p:nvSpPr>
        <p:spPr>
          <a:xfrm>
            <a:off x="2401350" y="4857700"/>
            <a:ext cx="7389300" cy="763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113" name="Google Shape;113;p5"/>
          <p:cNvSpPr/>
          <p:nvPr/>
        </p:nvSpPr>
        <p:spPr>
          <a:xfrm flipH="1">
            <a:off x="-468473" y="-389830"/>
            <a:ext cx="2705503" cy="1387085"/>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 name="Google Shape;114;p5"/>
          <p:cNvGrpSpPr/>
          <p:nvPr/>
        </p:nvGrpSpPr>
        <p:grpSpPr>
          <a:xfrm>
            <a:off x="9750180" y="-73789"/>
            <a:ext cx="2495756" cy="2469653"/>
            <a:chOff x="7274182" y="322119"/>
            <a:chExt cx="3396049" cy="2270946"/>
          </a:xfrm>
        </p:grpSpPr>
        <p:sp>
          <p:nvSpPr>
            <p:cNvPr id="115" name="Google Shape;115;p5"/>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5"/>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5"/>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5"/>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5"/>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0" name="Google Shape;120;p5"/>
          <p:cNvSpPr/>
          <p:nvPr/>
        </p:nvSpPr>
        <p:spPr>
          <a:xfrm>
            <a:off x="9935944" y="4840157"/>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5"/>
          <p:cNvSpPr/>
          <p:nvPr/>
        </p:nvSpPr>
        <p:spPr>
          <a:xfrm>
            <a:off x="9935944" y="4840162"/>
            <a:ext cx="2826783" cy="2668470"/>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42889" t="-300060" r="-264261" b="-1070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6 One column">
  <p:cSld name="CUSTOM_5">
    <p:spTree>
      <p:nvGrpSpPr>
        <p:cNvPr id="1" name="Shape 146"/>
        <p:cNvGrpSpPr/>
        <p:nvPr/>
      </p:nvGrpSpPr>
      <p:grpSpPr>
        <a:xfrm>
          <a:off x="0" y="0"/>
          <a:ext cx="0" cy="0"/>
          <a:chOff x="0" y="0"/>
          <a:chExt cx="0" cy="0"/>
        </a:xfrm>
      </p:grpSpPr>
      <p:sp>
        <p:nvSpPr>
          <p:cNvPr id="147" name="Google Shape;147;p7"/>
          <p:cNvSpPr/>
          <p:nvPr/>
        </p:nvSpPr>
        <p:spPr>
          <a:xfrm rot="10800000" flipH="1">
            <a:off x="-21720"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48" name="Google Shape;148;p7"/>
          <p:cNvSpPr/>
          <p:nvPr/>
        </p:nvSpPr>
        <p:spPr>
          <a:xfrm rot="10800000" flipH="1">
            <a:off x="-21723" y="5201589"/>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
          <p:cNvSpPr/>
          <p:nvPr/>
        </p:nvSpPr>
        <p:spPr>
          <a:xfrm rot="10800000">
            <a:off x="-21727" y="12"/>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7"/>
          <p:cNvSpPr/>
          <p:nvPr/>
        </p:nvSpPr>
        <p:spPr>
          <a:xfrm rot="10800000">
            <a:off x="-24353" y="-1042"/>
            <a:ext cx="3519803" cy="1725192"/>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
          <p:cNvSpPr/>
          <p:nvPr/>
        </p:nvSpPr>
        <p:spPr>
          <a:xfrm flipH="1">
            <a:off x="10008655" y="-401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152" name="Google Shape;152;p7"/>
          <p:cNvSpPr/>
          <p:nvPr/>
        </p:nvSpPr>
        <p:spPr>
          <a:xfrm>
            <a:off x="8778423"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7"/>
          <p:cNvSpPr/>
          <p:nvPr/>
        </p:nvSpPr>
        <p:spPr>
          <a:xfrm rot="1338372" flipH="1">
            <a:off x="-310791" y="56226"/>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7"/>
          <p:cNvSpPr txBox="1">
            <a:spLocks noGrp="1"/>
          </p:cNvSpPr>
          <p:nvPr>
            <p:ph type="title"/>
          </p:nvPr>
        </p:nvSpPr>
        <p:spPr>
          <a:xfrm>
            <a:off x="2199000" y="1495550"/>
            <a:ext cx="7794000" cy="7635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55" name="Google Shape;155;p7"/>
          <p:cNvSpPr txBox="1">
            <a:spLocks noGrp="1"/>
          </p:cNvSpPr>
          <p:nvPr>
            <p:ph type="body" idx="1"/>
          </p:nvPr>
        </p:nvSpPr>
        <p:spPr>
          <a:xfrm>
            <a:off x="2199000" y="2467750"/>
            <a:ext cx="7794000" cy="28947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56" name="Google Shape;156;p7"/>
          <p:cNvSpPr/>
          <p:nvPr/>
        </p:nvSpPr>
        <p:spPr>
          <a:xfrm flipH="1">
            <a:off x="9993002" y="-40148"/>
            <a:ext cx="2196849" cy="173664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
          <p:cNvSpPr/>
          <p:nvPr/>
        </p:nvSpPr>
        <p:spPr>
          <a:xfrm>
            <a:off x="8762770" y="5229575"/>
            <a:ext cx="3519803" cy="1732928"/>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
          <p:cNvSpPr/>
          <p:nvPr/>
        </p:nvSpPr>
        <p:spPr>
          <a:xfrm rot="1338372" flipH="1">
            <a:off x="-310806" y="56232"/>
            <a:ext cx="2036591" cy="1044140"/>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
          <p:cNvSpPr/>
          <p:nvPr/>
        </p:nvSpPr>
        <p:spPr>
          <a:xfrm rot="-514610" flipH="1">
            <a:off x="-440588" y="5506713"/>
            <a:ext cx="1838986" cy="1735995"/>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7"/>
          <p:cNvSpPr/>
          <p:nvPr/>
        </p:nvSpPr>
        <p:spPr>
          <a:xfrm rot="-515017" flipH="1">
            <a:off x="-442156" y="5505225"/>
            <a:ext cx="1842147" cy="173897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l="-12368" t="-77398" r="-8409" b="-6209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1" name="Google Shape;161;p7"/>
          <p:cNvGrpSpPr/>
          <p:nvPr/>
        </p:nvGrpSpPr>
        <p:grpSpPr>
          <a:xfrm rot="5400000" flipH="1">
            <a:off x="10317378" y="-37113"/>
            <a:ext cx="1862054" cy="1908957"/>
            <a:chOff x="7274182" y="322119"/>
            <a:chExt cx="3396049" cy="2270946"/>
          </a:xfrm>
        </p:grpSpPr>
        <p:sp>
          <p:nvSpPr>
            <p:cNvPr id="162" name="Google Shape;162;p7"/>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7"/>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7"/>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7"/>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7"/>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7" name="Google Shape;167;p7"/>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9 Text and Image">
  <p:cSld name="CUSTOM_9">
    <p:spTree>
      <p:nvGrpSpPr>
        <p:cNvPr id="1" name="Shape 252"/>
        <p:cNvGrpSpPr/>
        <p:nvPr/>
      </p:nvGrpSpPr>
      <p:grpSpPr>
        <a:xfrm>
          <a:off x="0" y="0"/>
          <a:ext cx="0" cy="0"/>
          <a:chOff x="0" y="0"/>
          <a:chExt cx="0" cy="0"/>
        </a:xfrm>
      </p:grpSpPr>
      <p:sp>
        <p:nvSpPr>
          <p:cNvPr id="253" name="Google Shape;253;p11"/>
          <p:cNvSpPr txBox="1">
            <a:spLocks noGrp="1"/>
          </p:cNvSpPr>
          <p:nvPr>
            <p:ph type="title"/>
          </p:nvPr>
        </p:nvSpPr>
        <p:spPr>
          <a:xfrm>
            <a:off x="925500" y="1946013"/>
            <a:ext cx="5170500" cy="799200"/>
          </a:xfrm>
          <a:prstGeom prst="rect">
            <a:avLst/>
          </a:prstGeom>
        </p:spPr>
        <p:txBody>
          <a:bodyPr spcFirstLastPara="1" wrap="square" lIns="121900" tIns="121900" rIns="121900" bIns="121900" anchor="ctr" anchorCtr="0">
            <a:noAutofit/>
          </a:bodyPr>
          <a:lstStyle>
            <a:lvl1pPr lvl="0" rtl="0">
              <a:lnSpc>
                <a:spcPct val="80000"/>
              </a:lnSpc>
              <a:spcBef>
                <a:spcPts val="0"/>
              </a:spcBef>
              <a:spcAft>
                <a:spcPts val="0"/>
              </a:spcAft>
              <a:buSzPts val="6000"/>
              <a:buNone/>
              <a:defRPr/>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254" name="Google Shape;254;p11"/>
          <p:cNvSpPr txBox="1">
            <a:spLocks noGrp="1"/>
          </p:cNvSpPr>
          <p:nvPr>
            <p:ph type="subTitle" idx="1"/>
          </p:nvPr>
        </p:nvSpPr>
        <p:spPr>
          <a:xfrm>
            <a:off x="439850" y="4343238"/>
            <a:ext cx="3875100" cy="717900"/>
          </a:xfrm>
          <a:prstGeom prst="rect">
            <a:avLst/>
          </a:prstGeom>
        </p:spPr>
        <p:txBody>
          <a:bodyPr spcFirstLastPara="1" wrap="square" lIns="121900" tIns="121900" rIns="121900" bIns="121900" anchor="t" anchorCtr="0">
            <a:noAutofit/>
          </a:bodyPr>
          <a:lstStyle>
            <a:lvl1pPr lvl="0" algn="r" rtl="0">
              <a:spcBef>
                <a:spcPts val="0"/>
              </a:spcBef>
              <a:spcAft>
                <a:spcPts val="0"/>
              </a:spcAft>
              <a:buSzPts val="1800"/>
              <a:buNone/>
              <a:defRPr sz="1800"/>
            </a:lvl1pPr>
            <a:lvl2pPr lvl="1" algn="r" rtl="0">
              <a:spcBef>
                <a:spcPts val="2100"/>
              </a:spcBef>
              <a:spcAft>
                <a:spcPts val="0"/>
              </a:spcAft>
              <a:buSzPts val="1800"/>
              <a:buNone/>
              <a:defRPr sz="1800"/>
            </a:lvl2pPr>
            <a:lvl3pPr lvl="2" algn="r" rtl="0">
              <a:spcBef>
                <a:spcPts val="2100"/>
              </a:spcBef>
              <a:spcAft>
                <a:spcPts val="0"/>
              </a:spcAft>
              <a:buSzPts val="1800"/>
              <a:buNone/>
              <a:defRPr sz="1800"/>
            </a:lvl3pPr>
            <a:lvl4pPr lvl="3" algn="r" rtl="0">
              <a:spcBef>
                <a:spcPts val="2100"/>
              </a:spcBef>
              <a:spcAft>
                <a:spcPts val="0"/>
              </a:spcAft>
              <a:buSzPts val="1800"/>
              <a:buNone/>
              <a:defRPr sz="1800"/>
            </a:lvl4pPr>
            <a:lvl5pPr lvl="4" algn="r" rtl="0">
              <a:spcBef>
                <a:spcPts val="2100"/>
              </a:spcBef>
              <a:spcAft>
                <a:spcPts val="0"/>
              </a:spcAft>
              <a:buSzPts val="1800"/>
              <a:buNone/>
              <a:defRPr sz="1800"/>
            </a:lvl5pPr>
            <a:lvl6pPr lvl="5" algn="r" rtl="0">
              <a:spcBef>
                <a:spcPts val="2100"/>
              </a:spcBef>
              <a:spcAft>
                <a:spcPts val="0"/>
              </a:spcAft>
              <a:buSzPts val="1800"/>
              <a:buNone/>
              <a:defRPr sz="1800"/>
            </a:lvl6pPr>
            <a:lvl7pPr lvl="6" algn="r" rtl="0">
              <a:spcBef>
                <a:spcPts val="2100"/>
              </a:spcBef>
              <a:spcAft>
                <a:spcPts val="0"/>
              </a:spcAft>
              <a:buSzPts val="1800"/>
              <a:buNone/>
              <a:defRPr sz="1800"/>
            </a:lvl7pPr>
            <a:lvl8pPr lvl="7" algn="r" rtl="0">
              <a:spcBef>
                <a:spcPts val="2100"/>
              </a:spcBef>
              <a:spcAft>
                <a:spcPts val="0"/>
              </a:spcAft>
              <a:buSzPts val="1800"/>
              <a:buNone/>
              <a:defRPr sz="1800"/>
            </a:lvl8pPr>
            <a:lvl9pPr lvl="8" algn="r" rtl="0">
              <a:spcBef>
                <a:spcPts val="2100"/>
              </a:spcBef>
              <a:spcAft>
                <a:spcPts val="2100"/>
              </a:spcAft>
              <a:buSzPts val="1800"/>
              <a:buNone/>
              <a:defRPr sz="1800"/>
            </a:lvl9pPr>
          </a:lstStyle>
          <a:p>
            <a:endParaRPr/>
          </a:p>
        </p:txBody>
      </p:sp>
      <p:sp>
        <p:nvSpPr>
          <p:cNvPr id="255" name="Google Shape;255;p11"/>
          <p:cNvSpPr>
            <a:spLocks noGrp="1"/>
          </p:cNvSpPr>
          <p:nvPr>
            <p:ph type="pic" idx="2"/>
          </p:nvPr>
        </p:nvSpPr>
        <p:spPr>
          <a:xfrm>
            <a:off x="4572000" y="1040950"/>
            <a:ext cx="6981900" cy="4476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2 Title and text right">
  <p:cSld name="CUSTOM_16">
    <p:spTree>
      <p:nvGrpSpPr>
        <p:cNvPr id="1" name="Shape 313"/>
        <p:cNvGrpSpPr/>
        <p:nvPr/>
      </p:nvGrpSpPr>
      <p:grpSpPr>
        <a:xfrm>
          <a:off x="0" y="0"/>
          <a:ext cx="0" cy="0"/>
          <a:chOff x="0" y="0"/>
          <a:chExt cx="0" cy="0"/>
        </a:xfrm>
      </p:grpSpPr>
      <p:sp>
        <p:nvSpPr>
          <p:cNvPr id="314" name="Google Shape;314;p14"/>
          <p:cNvSpPr/>
          <p:nvPr/>
        </p:nvSpPr>
        <p:spPr>
          <a:xfrm>
            <a:off x="7779672" y="-41743"/>
            <a:ext cx="4466875" cy="1844654"/>
          </a:xfrm>
          <a:custGeom>
            <a:avLst/>
            <a:gdLst/>
            <a:ahLst/>
            <a:cxnLst/>
            <a:rect l="l" t="t" r="r" b="b"/>
            <a:pathLst>
              <a:path w="4466875" h="1844654" extrusionOk="0">
                <a:moveTo>
                  <a:pt x="0" y="16241"/>
                </a:moveTo>
                <a:cubicBezTo>
                  <a:pt x="0" y="16241"/>
                  <a:pt x="455943" y="529256"/>
                  <a:pt x="1335950" y="497065"/>
                </a:cubicBezTo>
                <a:cubicBezTo>
                  <a:pt x="1916215" y="475838"/>
                  <a:pt x="2294483" y="1218708"/>
                  <a:pt x="2839507" y="1564307"/>
                </a:cubicBezTo>
                <a:cubicBezTo>
                  <a:pt x="3514725" y="1992457"/>
                  <a:pt x="4466875" y="1802803"/>
                  <a:pt x="4466875" y="1802803"/>
                </a:cubicBezTo>
                <a:lnTo>
                  <a:pt x="4466875" y="0"/>
                </a:lnTo>
                <a:lnTo>
                  <a:pt x="0" y="1624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14"/>
          <p:cNvSpPr/>
          <p:nvPr/>
        </p:nvSpPr>
        <p:spPr>
          <a:xfrm>
            <a:off x="7808022" y="-30687"/>
            <a:ext cx="4466875" cy="1844654"/>
          </a:xfrm>
          <a:custGeom>
            <a:avLst/>
            <a:gdLst/>
            <a:ahLst/>
            <a:cxnLst/>
            <a:rect l="l" t="t" r="r" b="b"/>
            <a:pathLst>
              <a:path w="4466875" h="1844654" extrusionOk="0">
                <a:moveTo>
                  <a:pt x="0" y="16241"/>
                </a:moveTo>
                <a:cubicBezTo>
                  <a:pt x="0" y="16241"/>
                  <a:pt x="455943" y="529256"/>
                  <a:pt x="1335950" y="497065"/>
                </a:cubicBezTo>
                <a:cubicBezTo>
                  <a:pt x="1916215" y="475838"/>
                  <a:pt x="2294483" y="1218708"/>
                  <a:pt x="2839507" y="1564307"/>
                </a:cubicBezTo>
                <a:cubicBezTo>
                  <a:pt x="3514725" y="1992457"/>
                  <a:pt x="4466875" y="1802803"/>
                  <a:pt x="4466875" y="1802803"/>
                </a:cubicBezTo>
                <a:lnTo>
                  <a:pt x="4466875" y="0"/>
                </a:lnTo>
                <a:lnTo>
                  <a:pt x="0" y="16241"/>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4"/>
          <p:cNvSpPr/>
          <p:nvPr/>
        </p:nvSpPr>
        <p:spPr>
          <a:xfrm>
            <a:off x="-38100" y="3099500"/>
            <a:ext cx="4193795" cy="387333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317" name="Google Shape;317;p14"/>
          <p:cNvSpPr/>
          <p:nvPr/>
        </p:nvSpPr>
        <p:spPr>
          <a:xfrm>
            <a:off x="8850497" y="-25503"/>
            <a:ext cx="3396050" cy="2263568"/>
          </a:xfrm>
          <a:custGeom>
            <a:avLst/>
            <a:gdLst/>
            <a:ahLst/>
            <a:cxnLst/>
            <a:rect l="l" t="t" r="r" b="b"/>
            <a:pathLst>
              <a:path w="3396050" h="2263568" extrusionOk="0">
                <a:moveTo>
                  <a:pt x="1534546" y="0"/>
                </a:moveTo>
                <a:cubicBezTo>
                  <a:pt x="1534546" y="0"/>
                  <a:pt x="1410312" y="526660"/>
                  <a:pt x="684341" y="820382"/>
                </a:cubicBezTo>
                <a:cubicBezTo>
                  <a:pt x="-181166" y="1170555"/>
                  <a:pt x="-233727" y="2010707"/>
                  <a:pt x="572463" y="2127226"/>
                </a:cubicBezTo>
                <a:cubicBezTo>
                  <a:pt x="912424" y="2176364"/>
                  <a:pt x="1480700" y="1942073"/>
                  <a:pt x="2184248" y="1976156"/>
                </a:cubicBezTo>
                <a:cubicBezTo>
                  <a:pt x="2887728" y="2010245"/>
                  <a:pt x="3386608" y="2263569"/>
                  <a:pt x="3386608" y="2263569"/>
                </a:cubicBezTo>
                <a:lnTo>
                  <a:pt x="3396051" y="0"/>
                </a:lnTo>
                <a:lnTo>
                  <a:pt x="1534546"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14"/>
          <p:cNvSpPr/>
          <p:nvPr/>
        </p:nvSpPr>
        <p:spPr>
          <a:xfrm>
            <a:off x="7175775" y="4388325"/>
            <a:ext cx="5012577" cy="2467876"/>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14"/>
          <p:cNvSpPr txBox="1">
            <a:spLocks noGrp="1"/>
          </p:cNvSpPr>
          <p:nvPr>
            <p:ph type="title"/>
          </p:nvPr>
        </p:nvSpPr>
        <p:spPr>
          <a:xfrm>
            <a:off x="4918988" y="2122000"/>
            <a:ext cx="5581500" cy="1242900"/>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20" name="Google Shape;320;p14"/>
          <p:cNvSpPr txBox="1">
            <a:spLocks noGrp="1"/>
          </p:cNvSpPr>
          <p:nvPr>
            <p:ph type="body" idx="1"/>
          </p:nvPr>
        </p:nvSpPr>
        <p:spPr>
          <a:xfrm>
            <a:off x="4919088" y="3503650"/>
            <a:ext cx="5581500" cy="1702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321" name="Google Shape;321;p14"/>
          <p:cNvSpPr/>
          <p:nvPr/>
        </p:nvSpPr>
        <p:spPr>
          <a:xfrm>
            <a:off x="-38100" y="3099425"/>
            <a:ext cx="4193795" cy="3873338"/>
          </a:xfrm>
          <a:custGeom>
            <a:avLst/>
            <a:gdLst/>
            <a:ahLst/>
            <a:cxnLst/>
            <a:rect l="l" t="t" r="r" b="b"/>
            <a:pathLst>
              <a:path w="3375288" h="3117375" extrusionOk="0">
                <a:moveTo>
                  <a:pt x="1975" y="98343"/>
                </a:moveTo>
                <a:cubicBezTo>
                  <a:pt x="1975" y="98343"/>
                  <a:pt x="577474" y="-120457"/>
                  <a:pt x="1027019" y="94666"/>
                </a:cubicBezTo>
                <a:cubicBezTo>
                  <a:pt x="1473908" y="308523"/>
                  <a:pt x="1208682" y="764004"/>
                  <a:pt x="1583542" y="1180521"/>
                </a:cubicBezTo>
                <a:cubicBezTo>
                  <a:pt x="2273581" y="1947231"/>
                  <a:pt x="3375288" y="1408703"/>
                  <a:pt x="3375288" y="3087842"/>
                </a:cubicBezTo>
                <a:cubicBezTo>
                  <a:pt x="3375288" y="3120190"/>
                  <a:pt x="3375288" y="3117310"/>
                  <a:pt x="3375288" y="3117310"/>
                </a:cubicBezTo>
                <a:lnTo>
                  <a:pt x="0" y="3104049"/>
                </a:lnTo>
                <a:lnTo>
                  <a:pt x="1975" y="98343"/>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4"/>
          <p:cNvSpPr/>
          <p:nvPr/>
        </p:nvSpPr>
        <p:spPr>
          <a:xfrm>
            <a:off x="8850497" y="-25493"/>
            <a:ext cx="3396050" cy="2263568"/>
          </a:xfrm>
          <a:custGeom>
            <a:avLst/>
            <a:gdLst/>
            <a:ahLst/>
            <a:cxnLst/>
            <a:rect l="l" t="t" r="r" b="b"/>
            <a:pathLst>
              <a:path w="3396050" h="2263568" extrusionOk="0">
                <a:moveTo>
                  <a:pt x="1534546" y="0"/>
                </a:moveTo>
                <a:cubicBezTo>
                  <a:pt x="1534546" y="0"/>
                  <a:pt x="1410312" y="526660"/>
                  <a:pt x="684341" y="820382"/>
                </a:cubicBezTo>
                <a:cubicBezTo>
                  <a:pt x="-181166" y="1170555"/>
                  <a:pt x="-233727" y="2010707"/>
                  <a:pt x="572463" y="2127226"/>
                </a:cubicBezTo>
                <a:cubicBezTo>
                  <a:pt x="912424" y="2176364"/>
                  <a:pt x="1480700" y="1942073"/>
                  <a:pt x="2184248" y="1976156"/>
                </a:cubicBezTo>
                <a:cubicBezTo>
                  <a:pt x="2887728" y="2010245"/>
                  <a:pt x="3386608" y="2263569"/>
                  <a:pt x="3386608" y="2263569"/>
                </a:cubicBezTo>
                <a:lnTo>
                  <a:pt x="3396051" y="0"/>
                </a:lnTo>
                <a:lnTo>
                  <a:pt x="1534546" y="0"/>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4"/>
          <p:cNvSpPr/>
          <p:nvPr/>
        </p:nvSpPr>
        <p:spPr>
          <a:xfrm>
            <a:off x="7175775" y="4388335"/>
            <a:ext cx="5012577" cy="2467876"/>
          </a:xfrm>
          <a:custGeom>
            <a:avLst/>
            <a:gdLst/>
            <a:ahLst/>
            <a:cxnLst/>
            <a:rect l="l" t="t" r="r" b="b"/>
            <a:pathLst>
              <a:path w="6285363" h="3094515" extrusionOk="0">
                <a:moveTo>
                  <a:pt x="6285364" y="64726"/>
                </a:moveTo>
                <a:cubicBezTo>
                  <a:pt x="6140435" y="33738"/>
                  <a:pt x="5667742" y="-143934"/>
                  <a:pt x="4777340" y="266897"/>
                </a:cubicBezTo>
                <a:cubicBezTo>
                  <a:pt x="3641672" y="790904"/>
                  <a:pt x="4051893" y="2200216"/>
                  <a:pt x="2889314" y="1940309"/>
                </a:cubicBezTo>
                <a:cubicBezTo>
                  <a:pt x="1814845" y="1700105"/>
                  <a:pt x="1419606" y="1862748"/>
                  <a:pt x="784411" y="2135936"/>
                </a:cubicBezTo>
                <a:cubicBezTo>
                  <a:pt x="149215" y="2409124"/>
                  <a:pt x="0" y="3094516"/>
                  <a:pt x="0" y="3094516"/>
                </a:cubicBezTo>
                <a:lnTo>
                  <a:pt x="6285364" y="3091435"/>
                </a:lnTo>
                <a:lnTo>
                  <a:pt x="6285364" y="64726"/>
                </a:ln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4" name="Google Shape;324;p14"/>
          <p:cNvGrpSpPr/>
          <p:nvPr/>
        </p:nvGrpSpPr>
        <p:grpSpPr>
          <a:xfrm>
            <a:off x="1924191" y="3748507"/>
            <a:ext cx="3215658" cy="3261022"/>
            <a:chOff x="1368363" y="3780603"/>
            <a:chExt cx="2734403" cy="3074116"/>
          </a:xfrm>
        </p:grpSpPr>
        <p:sp>
          <p:nvSpPr>
            <p:cNvPr id="325" name="Google Shape;325;p14"/>
            <p:cNvSpPr/>
            <p:nvPr/>
          </p:nvSpPr>
          <p:spPr>
            <a:xfrm>
              <a:off x="1368363" y="3780603"/>
              <a:ext cx="2734403" cy="3067285"/>
            </a:xfrm>
            <a:custGeom>
              <a:avLst/>
              <a:gdLst/>
              <a:ahLst/>
              <a:cxnLst/>
              <a:rect l="l" t="t" r="r" b="b"/>
              <a:pathLst>
                <a:path w="2734403" h="3067285" extrusionOk="0">
                  <a:moveTo>
                    <a:pt x="15412" y="3067285"/>
                  </a:moveTo>
                  <a:cubicBezTo>
                    <a:pt x="15412" y="3067285"/>
                    <a:pt x="-44562" y="2740694"/>
                    <a:pt x="72105" y="2314191"/>
                  </a:cubicBezTo>
                  <a:cubicBezTo>
                    <a:pt x="188771" y="1887689"/>
                    <a:pt x="370187" y="1686142"/>
                    <a:pt x="482078" y="1361258"/>
                  </a:cubicBezTo>
                  <a:cubicBezTo>
                    <a:pt x="585926" y="1059720"/>
                    <a:pt x="565385" y="667227"/>
                    <a:pt x="660888" y="430846"/>
                  </a:cubicBezTo>
                  <a:cubicBezTo>
                    <a:pt x="785772" y="121768"/>
                    <a:pt x="1041762" y="-36656"/>
                    <a:pt x="1378266" y="7198"/>
                  </a:cubicBezTo>
                  <a:cubicBezTo>
                    <a:pt x="1714777" y="51058"/>
                    <a:pt x="1720697" y="351792"/>
                    <a:pt x="2006925" y="606268"/>
                  </a:cubicBezTo>
                  <a:cubicBezTo>
                    <a:pt x="2253973" y="825912"/>
                    <a:pt x="2557500" y="919874"/>
                    <a:pt x="2620334" y="1159268"/>
                  </a:cubicBezTo>
                  <a:cubicBezTo>
                    <a:pt x="2692109" y="1432738"/>
                    <a:pt x="2496703" y="1719923"/>
                    <a:pt x="2486074" y="1975705"/>
                  </a:cubicBezTo>
                  <a:cubicBezTo>
                    <a:pt x="2479765" y="2127478"/>
                    <a:pt x="2624801" y="2231668"/>
                    <a:pt x="2693616" y="2415173"/>
                  </a:cubicBezTo>
                  <a:cubicBezTo>
                    <a:pt x="2772643" y="2625916"/>
                    <a:pt x="2712495" y="3067285"/>
                    <a:pt x="2712495" y="306728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14"/>
            <p:cNvSpPr/>
            <p:nvPr/>
          </p:nvSpPr>
          <p:spPr>
            <a:xfrm>
              <a:off x="1619527" y="4122620"/>
              <a:ext cx="2133471" cy="2725268"/>
            </a:xfrm>
            <a:custGeom>
              <a:avLst/>
              <a:gdLst/>
              <a:ahLst/>
              <a:cxnLst/>
              <a:rect l="l" t="t" r="r" b="b"/>
              <a:pathLst>
                <a:path w="2133471" h="2725268" extrusionOk="0">
                  <a:moveTo>
                    <a:pt x="68116" y="2725268"/>
                  </a:moveTo>
                  <a:cubicBezTo>
                    <a:pt x="68116" y="2725268"/>
                    <a:pt x="-49220" y="2276404"/>
                    <a:pt x="24109" y="2026080"/>
                  </a:cubicBezTo>
                  <a:cubicBezTo>
                    <a:pt x="99446" y="1768899"/>
                    <a:pt x="382895" y="1492884"/>
                    <a:pt x="512527" y="1266584"/>
                  </a:cubicBezTo>
                  <a:cubicBezTo>
                    <a:pt x="753039" y="846712"/>
                    <a:pt x="598748" y="-41265"/>
                    <a:pt x="1111765" y="1490"/>
                  </a:cubicBezTo>
                  <a:cubicBezTo>
                    <a:pt x="1308872" y="17912"/>
                    <a:pt x="1358271" y="401645"/>
                    <a:pt x="1476357" y="553466"/>
                  </a:cubicBezTo>
                  <a:cubicBezTo>
                    <a:pt x="1631051" y="752361"/>
                    <a:pt x="2012761" y="731024"/>
                    <a:pt x="2098493" y="941277"/>
                  </a:cubicBezTo>
                  <a:cubicBezTo>
                    <a:pt x="2193152" y="1173411"/>
                    <a:pt x="1924646" y="1396779"/>
                    <a:pt x="1952975" y="1708342"/>
                  </a:cubicBezTo>
                  <a:cubicBezTo>
                    <a:pt x="1972182" y="1919654"/>
                    <a:pt x="2059783" y="1982542"/>
                    <a:pt x="2100515" y="2297742"/>
                  </a:cubicBezTo>
                  <a:cubicBezTo>
                    <a:pt x="2141255" y="2612955"/>
                    <a:pt x="2132730" y="2725268"/>
                    <a:pt x="2132730" y="2725268"/>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14"/>
            <p:cNvSpPr/>
            <p:nvPr/>
          </p:nvSpPr>
          <p:spPr>
            <a:xfrm>
              <a:off x="1987214" y="4559233"/>
              <a:ext cx="1592855" cy="2288654"/>
            </a:xfrm>
            <a:custGeom>
              <a:avLst/>
              <a:gdLst/>
              <a:ahLst/>
              <a:cxnLst/>
              <a:rect l="l" t="t" r="r" b="b"/>
              <a:pathLst>
                <a:path w="1592855" h="2288654" extrusionOk="0">
                  <a:moveTo>
                    <a:pt x="36766" y="2288655"/>
                  </a:moveTo>
                  <a:cubicBezTo>
                    <a:pt x="36766" y="2288655"/>
                    <a:pt x="-50854" y="2015427"/>
                    <a:pt x="44434" y="1618754"/>
                  </a:cubicBezTo>
                  <a:cubicBezTo>
                    <a:pt x="95514" y="1406136"/>
                    <a:pt x="268110" y="1286135"/>
                    <a:pt x="351444" y="1056619"/>
                  </a:cubicBezTo>
                  <a:cubicBezTo>
                    <a:pt x="521675" y="587777"/>
                    <a:pt x="513209" y="80326"/>
                    <a:pt x="667588" y="12047"/>
                  </a:cubicBezTo>
                  <a:cubicBezTo>
                    <a:pt x="870348" y="-77636"/>
                    <a:pt x="968228" y="361015"/>
                    <a:pt x="1034987" y="416414"/>
                  </a:cubicBezTo>
                  <a:cubicBezTo>
                    <a:pt x="1143831" y="506734"/>
                    <a:pt x="1400189" y="522613"/>
                    <a:pt x="1440232" y="704002"/>
                  </a:cubicBezTo>
                  <a:cubicBezTo>
                    <a:pt x="1482170" y="893990"/>
                    <a:pt x="1388073" y="1194811"/>
                    <a:pt x="1388073" y="1478400"/>
                  </a:cubicBezTo>
                  <a:cubicBezTo>
                    <a:pt x="1388073" y="1861490"/>
                    <a:pt x="1592856" y="2288655"/>
                    <a:pt x="1592856" y="2288655"/>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14"/>
            <p:cNvSpPr/>
            <p:nvPr/>
          </p:nvSpPr>
          <p:spPr>
            <a:xfrm>
              <a:off x="2295014" y="4989271"/>
              <a:ext cx="931439" cy="1865448"/>
            </a:xfrm>
            <a:custGeom>
              <a:avLst/>
              <a:gdLst/>
              <a:ahLst/>
              <a:cxnLst/>
              <a:rect l="l" t="t" r="r" b="b"/>
              <a:pathLst>
                <a:path w="931439" h="1865448" extrusionOk="0">
                  <a:moveTo>
                    <a:pt x="23653" y="1865449"/>
                  </a:moveTo>
                  <a:cubicBezTo>
                    <a:pt x="23653" y="1865449"/>
                    <a:pt x="-33843" y="1594062"/>
                    <a:pt x="30451" y="1277978"/>
                  </a:cubicBezTo>
                  <a:cubicBezTo>
                    <a:pt x="68672" y="1090086"/>
                    <a:pt x="298227" y="933591"/>
                    <a:pt x="359789" y="749021"/>
                  </a:cubicBezTo>
                  <a:cubicBezTo>
                    <a:pt x="444649" y="494579"/>
                    <a:pt x="291275" y="62524"/>
                    <a:pt x="440551" y="6334"/>
                  </a:cubicBezTo>
                  <a:cubicBezTo>
                    <a:pt x="570980" y="-42763"/>
                    <a:pt x="622951" y="206904"/>
                    <a:pt x="663181" y="295415"/>
                  </a:cubicBezTo>
                  <a:cubicBezTo>
                    <a:pt x="720952" y="422503"/>
                    <a:pt x="823996" y="292790"/>
                    <a:pt x="903265" y="403254"/>
                  </a:cubicBezTo>
                  <a:cubicBezTo>
                    <a:pt x="1021766" y="568382"/>
                    <a:pt x="722452" y="876684"/>
                    <a:pt x="812041" y="1183044"/>
                  </a:cubicBezTo>
                  <a:cubicBezTo>
                    <a:pt x="908636" y="1513360"/>
                    <a:pt x="864414" y="1858617"/>
                    <a:pt x="864414" y="1858617"/>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14"/>
            <p:cNvSpPr/>
            <p:nvPr/>
          </p:nvSpPr>
          <p:spPr>
            <a:xfrm>
              <a:off x="2549823" y="5507336"/>
              <a:ext cx="476967" cy="1340552"/>
            </a:xfrm>
            <a:custGeom>
              <a:avLst/>
              <a:gdLst/>
              <a:ahLst/>
              <a:cxnLst/>
              <a:rect l="l" t="t" r="r" b="b"/>
              <a:pathLst>
                <a:path w="476967" h="1340552" extrusionOk="0">
                  <a:moveTo>
                    <a:pt x="37384" y="1340552"/>
                  </a:moveTo>
                  <a:cubicBezTo>
                    <a:pt x="37384" y="1340552"/>
                    <a:pt x="-34371" y="1162178"/>
                    <a:pt x="20942" y="937377"/>
                  </a:cubicBezTo>
                  <a:cubicBezTo>
                    <a:pt x="76254" y="712577"/>
                    <a:pt x="175287" y="644305"/>
                    <a:pt x="258634" y="441344"/>
                  </a:cubicBezTo>
                  <a:cubicBezTo>
                    <a:pt x="349429" y="220247"/>
                    <a:pt x="291679" y="4428"/>
                    <a:pt x="389861" y="141"/>
                  </a:cubicBezTo>
                  <a:cubicBezTo>
                    <a:pt x="595078" y="-8813"/>
                    <a:pt x="377069" y="409887"/>
                    <a:pt x="348813" y="544301"/>
                  </a:cubicBezTo>
                  <a:cubicBezTo>
                    <a:pt x="319238" y="685004"/>
                    <a:pt x="421967" y="777761"/>
                    <a:pt x="449774" y="891896"/>
                  </a:cubicBezTo>
                  <a:cubicBezTo>
                    <a:pt x="490835" y="1060393"/>
                    <a:pt x="389861" y="1166484"/>
                    <a:pt x="389861" y="134055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30" name="Google Shape;330;p14"/>
          <p:cNvSpPr/>
          <p:nvPr/>
        </p:nvSpPr>
        <p:spPr>
          <a:xfrm rot="514503">
            <a:off x="10224468" y="4798149"/>
            <a:ext cx="2616138" cy="2469622"/>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14"/>
          <p:cNvSpPr/>
          <p:nvPr/>
        </p:nvSpPr>
        <p:spPr>
          <a:xfrm rot="510170">
            <a:off x="10225070" y="4798711"/>
            <a:ext cx="2614948" cy="2468499"/>
          </a:xfrm>
          <a:custGeom>
            <a:avLst/>
            <a:gdLst/>
            <a:ahLst/>
            <a:cxnLst/>
            <a:rect l="l" t="t" r="r" b="b"/>
            <a:pathLst>
              <a:path w="3436818" h="3244341" extrusionOk="0">
                <a:moveTo>
                  <a:pt x="2217464" y="3244167"/>
                </a:moveTo>
                <a:cubicBezTo>
                  <a:pt x="2403983" y="3254012"/>
                  <a:pt x="2617157" y="2846617"/>
                  <a:pt x="2760077" y="2522744"/>
                </a:cubicBezTo>
                <a:cubicBezTo>
                  <a:pt x="2881164" y="2248310"/>
                  <a:pt x="3344882" y="2193560"/>
                  <a:pt x="3429669" y="1722581"/>
                </a:cubicBezTo>
                <a:cubicBezTo>
                  <a:pt x="3477756" y="1455200"/>
                  <a:pt x="3267529" y="1206048"/>
                  <a:pt x="3267529" y="1206048"/>
                </a:cubicBezTo>
                <a:cubicBezTo>
                  <a:pt x="3267529" y="1206048"/>
                  <a:pt x="3044777" y="1930873"/>
                  <a:pt x="2853972" y="1753677"/>
                </a:cubicBezTo>
                <a:cubicBezTo>
                  <a:pt x="2698194" y="1609016"/>
                  <a:pt x="3150259" y="1263169"/>
                  <a:pt x="3007541" y="902796"/>
                </a:cubicBezTo>
                <a:cubicBezTo>
                  <a:pt x="2864822" y="542416"/>
                  <a:pt x="2282963" y="312097"/>
                  <a:pt x="2282963" y="312097"/>
                </a:cubicBezTo>
                <a:cubicBezTo>
                  <a:pt x="2282963" y="312097"/>
                  <a:pt x="2609589" y="1315066"/>
                  <a:pt x="2179625" y="1336317"/>
                </a:cubicBezTo>
                <a:cubicBezTo>
                  <a:pt x="1811275" y="1354520"/>
                  <a:pt x="2089279" y="720918"/>
                  <a:pt x="1990494" y="403736"/>
                </a:cubicBezTo>
                <a:cubicBezTo>
                  <a:pt x="1929750" y="208724"/>
                  <a:pt x="1190104" y="-85011"/>
                  <a:pt x="1018720" y="23291"/>
                </a:cubicBezTo>
                <a:cubicBezTo>
                  <a:pt x="911497" y="91040"/>
                  <a:pt x="1485989" y="644402"/>
                  <a:pt x="1270604" y="737052"/>
                </a:cubicBezTo>
                <a:cubicBezTo>
                  <a:pt x="1059976" y="827666"/>
                  <a:pt x="953556" y="366432"/>
                  <a:pt x="772463" y="219976"/>
                </a:cubicBezTo>
                <a:cubicBezTo>
                  <a:pt x="708905" y="168574"/>
                  <a:pt x="624989" y="158529"/>
                  <a:pt x="531294" y="170229"/>
                </a:cubicBezTo>
                <a:cubicBezTo>
                  <a:pt x="437599" y="181922"/>
                  <a:pt x="353213" y="224892"/>
                  <a:pt x="353213" y="224892"/>
                </a:cubicBezTo>
                <a:cubicBezTo>
                  <a:pt x="353213" y="224892"/>
                  <a:pt x="360178" y="316209"/>
                  <a:pt x="321133" y="429219"/>
                </a:cubicBezTo>
                <a:cubicBezTo>
                  <a:pt x="286776" y="528439"/>
                  <a:pt x="194522" y="581963"/>
                  <a:pt x="296420" y="699789"/>
                </a:cubicBezTo>
                <a:cubicBezTo>
                  <a:pt x="514417" y="951793"/>
                  <a:pt x="1225532" y="1160420"/>
                  <a:pt x="1214013" y="1277233"/>
                </a:cubicBezTo>
                <a:cubicBezTo>
                  <a:pt x="1203364" y="1385059"/>
                  <a:pt x="893683" y="1393605"/>
                  <a:pt x="605365" y="1296722"/>
                </a:cubicBezTo>
                <a:cubicBezTo>
                  <a:pt x="317048" y="1199840"/>
                  <a:pt x="60791" y="889709"/>
                  <a:pt x="60791" y="889709"/>
                </a:cubicBezTo>
                <a:cubicBezTo>
                  <a:pt x="60791" y="889709"/>
                  <a:pt x="-14614" y="973198"/>
                  <a:pt x="2538" y="1079061"/>
                </a:cubicBezTo>
                <a:cubicBezTo>
                  <a:pt x="19696" y="1184925"/>
                  <a:pt x="129411" y="1313131"/>
                  <a:pt x="129411" y="1313131"/>
                </a:cubicBezTo>
                <a:cubicBezTo>
                  <a:pt x="129411" y="1313131"/>
                  <a:pt x="56832" y="1536156"/>
                  <a:pt x="253022" y="1660283"/>
                </a:cubicBezTo>
                <a:cubicBezTo>
                  <a:pt x="697855" y="1941676"/>
                  <a:pt x="1603860" y="1766187"/>
                  <a:pt x="1578947" y="2020235"/>
                </a:cubicBezTo>
                <a:cubicBezTo>
                  <a:pt x="1570040" y="2110936"/>
                  <a:pt x="1347490" y="2179576"/>
                  <a:pt x="1084622" y="2147135"/>
                </a:cubicBezTo>
                <a:cubicBezTo>
                  <a:pt x="733149" y="2103750"/>
                  <a:pt x="319325" y="1935775"/>
                  <a:pt x="319325" y="1935775"/>
                </a:cubicBezTo>
                <a:cubicBezTo>
                  <a:pt x="319325" y="1935775"/>
                  <a:pt x="227573" y="2218829"/>
                  <a:pt x="614139" y="2334577"/>
                </a:cubicBezTo>
                <a:cubicBezTo>
                  <a:pt x="1000705" y="2450333"/>
                  <a:pt x="1862040" y="2313173"/>
                  <a:pt x="1883605" y="2391859"/>
                </a:cubicBezTo>
                <a:cubicBezTo>
                  <a:pt x="1907180" y="2478153"/>
                  <a:pt x="1558454" y="2500388"/>
                  <a:pt x="1306837" y="2596139"/>
                </a:cubicBezTo>
                <a:cubicBezTo>
                  <a:pt x="1045442" y="2695594"/>
                  <a:pt x="789005" y="2639805"/>
                  <a:pt x="789005" y="2639805"/>
                </a:cubicBezTo>
                <a:cubicBezTo>
                  <a:pt x="789005" y="2639805"/>
                  <a:pt x="888526" y="2729348"/>
                  <a:pt x="1016042" y="2841728"/>
                </a:cubicBezTo>
                <a:cubicBezTo>
                  <a:pt x="1122997" y="2935959"/>
                  <a:pt x="1244016" y="3052424"/>
                  <a:pt x="1395844" y="3084236"/>
                </a:cubicBezTo>
                <a:cubicBezTo>
                  <a:pt x="1728631" y="3153954"/>
                  <a:pt x="2045277" y="2762432"/>
                  <a:pt x="2140445" y="2904950"/>
                </a:cubicBezTo>
                <a:cubicBezTo>
                  <a:pt x="2245994" y="3062939"/>
                  <a:pt x="1886553" y="3179136"/>
                  <a:pt x="1886553" y="3179136"/>
                </a:cubicBezTo>
                <a:cubicBezTo>
                  <a:pt x="1886553" y="3179136"/>
                  <a:pt x="2030945" y="3234388"/>
                  <a:pt x="2217464" y="3244167"/>
                </a:cubicBezTo>
                <a:close/>
                <a:moveTo>
                  <a:pt x="1988753" y="2352305"/>
                </a:moveTo>
                <a:cubicBezTo>
                  <a:pt x="1892580" y="2340063"/>
                  <a:pt x="1800091" y="2293523"/>
                  <a:pt x="1815829" y="2220563"/>
                </a:cubicBezTo>
                <a:cubicBezTo>
                  <a:pt x="1839404" y="2110902"/>
                  <a:pt x="2183375" y="2184940"/>
                  <a:pt x="2184246" y="2278167"/>
                </a:cubicBezTo>
                <a:cubicBezTo>
                  <a:pt x="2184848" y="2342474"/>
                  <a:pt x="2084926" y="2364541"/>
                  <a:pt x="1988753" y="2352305"/>
                </a:cubicBezTo>
                <a:close/>
                <a:moveTo>
                  <a:pt x="2213044" y="1896041"/>
                </a:moveTo>
                <a:cubicBezTo>
                  <a:pt x="2086801" y="1891372"/>
                  <a:pt x="2054721" y="1516453"/>
                  <a:pt x="2180696" y="1501779"/>
                </a:cubicBezTo>
                <a:cubicBezTo>
                  <a:pt x="2340761" y="1483120"/>
                  <a:pt x="2350003" y="1901111"/>
                  <a:pt x="2213044" y="1896041"/>
                </a:cubicBezTo>
                <a:close/>
                <a:moveTo>
                  <a:pt x="1721331" y="1158658"/>
                </a:moveTo>
                <a:cubicBezTo>
                  <a:pt x="1636476" y="1155095"/>
                  <a:pt x="1569772" y="929779"/>
                  <a:pt x="1644044" y="876462"/>
                </a:cubicBezTo>
                <a:cubicBezTo>
                  <a:pt x="1751535" y="799303"/>
                  <a:pt x="1839404" y="1082631"/>
                  <a:pt x="1758434" y="1145485"/>
                </a:cubicBezTo>
                <a:cubicBezTo>
                  <a:pt x="1745910" y="1155182"/>
                  <a:pt x="1733453" y="1159160"/>
                  <a:pt x="1721331" y="1158658"/>
                </a:cubicBezTo>
                <a:close/>
              </a:path>
            </a:pathLst>
          </a:custGeom>
          <a:blipFill rotWithShape="1">
            <a:blip r:embed="rId2">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2" name="Google Shape;332;p14"/>
          <p:cNvGrpSpPr/>
          <p:nvPr/>
        </p:nvGrpSpPr>
        <p:grpSpPr>
          <a:xfrm>
            <a:off x="9750180" y="78611"/>
            <a:ext cx="2495756" cy="2469653"/>
            <a:chOff x="7274182" y="322119"/>
            <a:chExt cx="3396049" cy="2270946"/>
          </a:xfrm>
        </p:grpSpPr>
        <p:sp>
          <p:nvSpPr>
            <p:cNvPr id="333" name="Google Shape;333;p14"/>
            <p:cNvSpPr/>
            <p:nvPr/>
          </p:nvSpPr>
          <p:spPr>
            <a:xfrm>
              <a:off x="7274182" y="322119"/>
              <a:ext cx="3396049" cy="2270946"/>
            </a:xfrm>
            <a:custGeom>
              <a:avLst/>
              <a:gdLst/>
              <a:ahLst/>
              <a:cxnLst/>
              <a:rect l="l" t="t" r="r" b="b"/>
              <a:pathLst>
                <a:path w="3396049" h="2523273" extrusionOk="0">
                  <a:moveTo>
                    <a:pt x="3396050" y="2523274"/>
                  </a:moveTo>
                  <a:cubicBezTo>
                    <a:pt x="3396050" y="2523274"/>
                    <a:pt x="2776352" y="2462409"/>
                    <a:pt x="2264680" y="2430296"/>
                  </a:cubicBezTo>
                  <a:cubicBezTo>
                    <a:pt x="1660386" y="2392363"/>
                    <a:pt x="1567629" y="2140411"/>
                    <a:pt x="1071228" y="2196119"/>
                  </a:cubicBezTo>
                  <a:cubicBezTo>
                    <a:pt x="481413" y="2262315"/>
                    <a:pt x="0" y="1883364"/>
                    <a:pt x="0" y="1573622"/>
                  </a:cubicBezTo>
                  <a:cubicBezTo>
                    <a:pt x="0" y="1353570"/>
                    <a:pt x="232369" y="1240500"/>
                    <a:pt x="565906" y="1007971"/>
                  </a:cubicBezTo>
                  <a:cubicBezTo>
                    <a:pt x="748413" y="880729"/>
                    <a:pt x="816417" y="443036"/>
                    <a:pt x="1365506" y="285798"/>
                  </a:cubicBezTo>
                  <a:cubicBezTo>
                    <a:pt x="1748656" y="176089"/>
                    <a:pt x="1959687" y="257776"/>
                    <a:pt x="2564116" y="180150"/>
                  </a:cubicBezTo>
                  <a:cubicBezTo>
                    <a:pt x="3259559" y="90827"/>
                    <a:pt x="3396050" y="0"/>
                    <a:pt x="3396050"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14"/>
            <p:cNvSpPr/>
            <p:nvPr/>
          </p:nvSpPr>
          <p:spPr>
            <a:xfrm>
              <a:off x="7722048" y="460066"/>
              <a:ext cx="2948183" cy="1882338"/>
            </a:xfrm>
            <a:custGeom>
              <a:avLst/>
              <a:gdLst/>
              <a:ahLst/>
              <a:cxnLst/>
              <a:rect l="l" t="t" r="r" b="b"/>
              <a:pathLst>
                <a:path w="2948183" h="2051595" extrusionOk="0">
                  <a:moveTo>
                    <a:pt x="2948184" y="1978529"/>
                  </a:moveTo>
                  <a:cubicBezTo>
                    <a:pt x="2948184" y="1978529"/>
                    <a:pt x="2471874" y="2081030"/>
                    <a:pt x="2173310" y="2043224"/>
                  </a:cubicBezTo>
                  <a:cubicBezTo>
                    <a:pt x="1890886" y="2007454"/>
                    <a:pt x="1608999" y="1887472"/>
                    <a:pt x="1250159" y="1817694"/>
                  </a:cubicBezTo>
                  <a:cubicBezTo>
                    <a:pt x="709958" y="1712647"/>
                    <a:pt x="75258" y="2028369"/>
                    <a:pt x="4675" y="1509874"/>
                  </a:cubicBezTo>
                  <a:cubicBezTo>
                    <a:pt x="-65271" y="996080"/>
                    <a:pt x="669640" y="1057186"/>
                    <a:pt x="871027" y="875422"/>
                  </a:cubicBezTo>
                  <a:cubicBezTo>
                    <a:pt x="1119362" y="651298"/>
                    <a:pt x="1048437" y="488407"/>
                    <a:pt x="1257057" y="359217"/>
                  </a:cubicBezTo>
                  <a:cubicBezTo>
                    <a:pt x="1367161" y="291032"/>
                    <a:pt x="1727473" y="281281"/>
                    <a:pt x="2122880" y="226303"/>
                  </a:cubicBezTo>
                  <a:cubicBezTo>
                    <a:pt x="2336656" y="196587"/>
                    <a:pt x="2535833" y="-13342"/>
                    <a:pt x="2948184" y="67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14"/>
            <p:cNvSpPr/>
            <p:nvPr/>
          </p:nvSpPr>
          <p:spPr>
            <a:xfrm>
              <a:off x="8291799" y="667875"/>
              <a:ext cx="2378432" cy="1378624"/>
            </a:xfrm>
            <a:custGeom>
              <a:avLst/>
              <a:gdLst/>
              <a:ahLst/>
              <a:cxnLst/>
              <a:rect l="l" t="t" r="r" b="b"/>
              <a:pathLst>
                <a:path w="2378432" h="1455012" extrusionOk="0">
                  <a:moveTo>
                    <a:pt x="2378433" y="1401835"/>
                  </a:moveTo>
                  <a:cubicBezTo>
                    <a:pt x="2378433" y="1401835"/>
                    <a:pt x="2149253" y="1448046"/>
                    <a:pt x="1885782" y="1454803"/>
                  </a:cubicBezTo>
                  <a:cubicBezTo>
                    <a:pt x="1610457" y="1461862"/>
                    <a:pt x="1308813" y="1287640"/>
                    <a:pt x="967252" y="1309145"/>
                  </a:cubicBezTo>
                  <a:cubicBezTo>
                    <a:pt x="553896" y="1335164"/>
                    <a:pt x="48655" y="1449084"/>
                    <a:pt x="1506" y="1257556"/>
                  </a:cubicBezTo>
                  <a:cubicBezTo>
                    <a:pt x="-34592" y="1110973"/>
                    <a:pt x="588053" y="850107"/>
                    <a:pt x="796672" y="785907"/>
                  </a:cubicBezTo>
                  <a:cubicBezTo>
                    <a:pt x="1048356" y="708440"/>
                    <a:pt x="935105" y="424161"/>
                    <a:pt x="1230790" y="220698"/>
                  </a:cubicBezTo>
                  <a:cubicBezTo>
                    <a:pt x="1513347" y="26243"/>
                    <a:pt x="2378433" y="0"/>
                    <a:pt x="2378433"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14"/>
            <p:cNvSpPr/>
            <p:nvPr/>
          </p:nvSpPr>
          <p:spPr>
            <a:xfrm>
              <a:off x="8752654" y="888573"/>
              <a:ext cx="1917577" cy="923694"/>
            </a:xfrm>
            <a:custGeom>
              <a:avLst/>
              <a:gdLst/>
              <a:ahLst/>
              <a:cxnLst/>
              <a:rect l="l" t="t" r="r" b="b"/>
              <a:pathLst>
                <a:path w="1917577" h="995897" extrusionOk="0">
                  <a:moveTo>
                    <a:pt x="1917578" y="844164"/>
                  </a:moveTo>
                  <a:cubicBezTo>
                    <a:pt x="1917578" y="844164"/>
                    <a:pt x="1546482" y="922260"/>
                    <a:pt x="1424793" y="929815"/>
                  </a:cubicBezTo>
                  <a:cubicBezTo>
                    <a:pt x="1273501" y="939218"/>
                    <a:pt x="1136677" y="857826"/>
                    <a:pt x="909505" y="888198"/>
                  </a:cubicBezTo>
                  <a:cubicBezTo>
                    <a:pt x="481482" y="945399"/>
                    <a:pt x="33503" y="1079606"/>
                    <a:pt x="619" y="921390"/>
                  </a:cubicBezTo>
                  <a:cubicBezTo>
                    <a:pt x="-21616" y="814307"/>
                    <a:pt x="561515" y="789119"/>
                    <a:pt x="690170" y="627916"/>
                  </a:cubicBezTo>
                  <a:cubicBezTo>
                    <a:pt x="777636" y="518328"/>
                    <a:pt x="802483" y="345833"/>
                    <a:pt x="982304" y="252065"/>
                  </a:cubicBezTo>
                  <a:cubicBezTo>
                    <a:pt x="1354806" y="57864"/>
                    <a:pt x="1337460" y="233487"/>
                    <a:pt x="1912152" y="0"/>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14"/>
            <p:cNvSpPr/>
            <p:nvPr/>
          </p:nvSpPr>
          <p:spPr>
            <a:xfrm>
              <a:off x="9585477" y="1154949"/>
              <a:ext cx="1084754" cy="461323"/>
            </a:xfrm>
            <a:custGeom>
              <a:avLst/>
              <a:gdLst/>
              <a:ahLst/>
              <a:cxnLst/>
              <a:rect l="l" t="t" r="r" b="b"/>
              <a:pathLst>
                <a:path w="1084754" h="522746" extrusionOk="0">
                  <a:moveTo>
                    <a:pt x="1084755" y="240432"/>
                  </a:moveTo>
                  <a:cubicBezTo>
                    <a:pt x="1084755" y="240432"/>
                    <a:pt x="936678" y="338192"/>
                    <a:pt x="728795" y="377659"/>
                  </a:cubicBezTo>
                  <a:cubicBezTo>
                    <a:pt x="606168" y="400932"/>
                    <a:pt x="464722" y="373802"/>
                    <a:pt x="355288" y="428806"/>
                  </a:cubicBezTo>
                  <a:cubicBezTo>
                    <a:pt x="169640" y="522133"/>
                    <a:pt x="32413" y="553436"/>
                    <a:pt x="3213" y="488258"/>
                  </a:cubicBezTo>
                  <a:cubicBezTo>
                    <a:pt x="-21700" y="432677"/>
                    <a:pt x="102667" y="436528"/>
                    <a:pt x="223754" y="360548"/>
                  </a:cubicBezTo>
                  <a:cubicBezTo>
                    <a:pt x="341559" y="286637"/>
                    <a:pt x="453604" y="132861"/>
                    <a:pt x="606168" y="80595"/>
                  </a:cubicBezTo>
                  <a:cubicBezTo>
                    <a:pt x="857048" y="-5337"/>
                    <a:pt x="1084755" y="67"/>
                    <a:pt x="1084755" y="6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38" name="Google Shape;338;p14"/>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4E65-63B3-4F13-8976-77AD74375E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44578-3081-458A-A64E-95C7B54F2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9286E-A631-4AC3-B255-924A2C95687B}"/>
              </a:ext>
            </a:extLst>
          </p:cNvPr>
          <p:cNvSpPr>
            <a:spLocks noGrp="1"/>
          </p:cNvSpPr>
          <p:nvPr>
            <p:ph type="dt" sz="half" idx="10"/>
          </p:nvPr>
        </p:nvSpPr>
        <p:spPr/>
        <p:txBody>
          <a:bodyPr/>
          <a:lstStyle/>
          <a:p>
            <a:fld id="{D1A556D8-A899-4742-9794-979E43B95A05}" type="datetimeFigureOut">
              <a:rPr lang="en-US" smtClean="0"/>
              <a:t>7/18/2025</a:t>
            </a:fld>
            <a:endParaRPr lang="en-US"/>
          </a:p>
        </p:txBody>
      </p:sp>
      <p:sp>
        <p:nvSpPr>
          <p:cNvPr id="5" name="Footer Placeholder 4">
            <a:extLst>
              <a:ext uri="{FF2B5EF4-FFF2-40B4-BE49-F238E27FC236}">
                <a16:creationId xmlns:a16="http://schemas.microsoft.com/office/drawing/2014/main" id="{05276D21-48FF-4E85-A6F8-F7441246B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4A571-236E-4337-B2F0-B48C308DB142}"/>
              </a:ext>
            </a:extLst>
          </p:cNvPr>
          <p:cNvSpPr>
            <a:spLocks noGrp="1"/>
          </p:cNvSpPr>
          <p:nvPr>
            <p:ph type="sldNum" sz="quarter" idx="12"/>
          </p:nvPr>
        </p:nvSpPr>
        <p:spPr/>
        <p:txBody>
          <a:bodyPr/>
          <a:lstStyle/>
          <a:p>
            <a:fld id="{C819CF7D-69EB-40BE-A804-8FBD81F19120}" type="slidenum">
              <a:rPr lang="en-US" smtClean="0"/>
              <a:t>‹#›</a:t>
            </a:fld>
            <a:endParaRPr lang="en-US"/>
          </a:p>
        </p:txBody>
      </p:sp>
    </p:spTree>
    <p:extLst>
      <p:ext uri="{BB962C8B-B14F-4D97-AF65-F5344CB8AC3E}">
        <p14:creationId xmlns:p14="http://schemas.microsoft.com/office/powerpoint/2010/main" val="206415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7/18/2025</a:t>
            </a:fld>
            <a:endParaRPr lang="en-US" dirty="0"/>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63403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8578A-DB8C-44AA-9139-2ED524982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C4185-28E0-466B-B6F4-4EED47C25F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C2DC2-78D8-4EC6-AB62-8144459E9698}"/>
              </a:ext>
            </a:extLst>
          </p:cNvPr>
          <p:cNvSpPr>
            <a:spLocks noGrp="1"/>
          </p:cNvSpPr>
          <p:nvPr>
            <p:ph type="dt" sz="half" idx="10"/>
          </p:nvPr>
        </p:nvSpPr>
        <p:spPr/>
        <p:txBody>
          <a:bodyPr/>
          <a:lstStyle/>
          <a:p>
            <a:fld id="{9C0B183B-A6A6-4331-96ED-1B75E76583C7}" type="datetimeFigureOut">
              <a:rPr lang="en-US" smtClean="0"/>
              <a:t>7/18/2025</a:t>
            </a:fld>
            <a:endParaRPr lang="en-US"/>
          </a:p>
        </p:txBody>
      </p:sp>
      <p:sp>
        <p:nvSpPr>
          <p:cNvPr id="5" name="Footer Placeholder 4">
            <a:extLst>
              <a:ext uri="{FF2B5EF4-FFF2-40B4-BE49-F238E27FC236}">
                <a16:creationId xmlns:a16="http://schemas.microsoft.com/office/drawing/2014/main" id="{D55EF3CC-7B97-4FA9-B17A-378F36046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22E5B-8451-4F5F-A354-1628C8DF73B2}"/>
              </a:ext>
            </a:extLst>
          </p:cNvPr>
          <p:cNvSpPr>
            <a:spLocks noGrp="1"/>
          </p:cNvSpPr>
          <p:nvPr>
            <p:ph type="sldNum" sz="quarter" idx="12"/>
          </p:nvPr>
        </p:nvSpPr>
        <p:spPr/>
        <p:txBody>
          <a:bodyPr/>
          <a:lstStyle/>
          <a:p>
            <a:r>
              <a:rPr lang="en-US"/>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71978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2">
            <a:alphaModFix amt="10000"/>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1pPr>
            <a:lvl2pPr lvl="1">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2pPr>
            <a:lvl3pPr lvl="2">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3pPr>
            <a:lvl4pPr lvl="3">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4pPr>
            <a:lvl5pPr lvl="4">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5pPr>
            <a:lvl6pPr lvl="5">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6pPr>
            <a:lvl7pPr lvl="6">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7pPr>
            <a:lvl8pPr lvl="7">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8pPr>
            <a:lvl9pPr lvl="8">
              <a:spcBef>
                <a:spcPts val="0"/>
              </a:spcBef>
              <a:spcAft>
                <a:spcPts val="0"/>
              </a:spcAft>
              <a:buClr>
                <a:schemeClr val="dk1"/>
              </a:buClr>
              <a:buSzPts val="4000"/>
              <a:buFont typeface="Nerko One"/>
              <a:buNone/>
              <a:defRPr sz="4000">
                <a:solidFill>
                  <a:schemeClr val="dk1"/>
                </a:solidFill>
                <a:latin typeface="Nerko One"/>
                <a:ea typeface="Nerko One"/>
                <a:cs typeface="Nerko One"/>
                <a:sym typeface="Nerko One"/>
              </a:defRPr>
            </a:lvl9pPr>
          </a:lstStyle>
          <a:p>
            <a:endParaRPr/>
          </a:p>
        </p:txBody>
      </p:sp>
      <p:sp>
        <p:nvSpPr>
          <p:cNvPr id="8" name="Google Shape;8;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Nunito"/>
              <a:buChar char="●"/>
              <a:defRPr sz="1900">
                <a:solidFill>
                  <a:schemeClr val="dk2"/>
                </a:solidFill>
                <a:latin typeface="Nunito"/>
                <a:ea typeface="Nunito"/>
                <a:cs typeface="Nunito"/>
                <a:sym typeface="Nunito"/>
              </a:defRPr>
            </a:lvl1pPr>
            <a:lvl2pPr marL="914400" lvl="1"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2pPr>
            <a:lvl3pPr marL="1371600" lvl="2"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3pPr>
            <a:lvl4pPr marL="1828800" lvl="3"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4pPr>
            <a:lvl5pPr marL="2286000" lvl="4"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5pPr>
            <a:lvl6pPr marL="2743200" lvl="5"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6pPr>
            <a:lvl7pPr marL="3200400" lvl="6"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7pPr>
            <a:lvl8pPr marL="3657600" lvl="7" indent="-349250">
              <a:lnSpc>
                <a:spcPct val="115000"/>
              </a:lnSpc>
              <a:spcBef>
                <a:spcPts val="2100"/>
              </a:spcBef>
              <a:spcAft>
                <a:spcPts val="0"/>
              </a:spcAft>
              <a:buClr>
                <a:schemeClr val="dk2"/>
              </a:buClr>
              <a:buSzPts val="1900"/>
              <a:buFont typeface="Nunito"/>
              <a:buChar char="○"/>
              <a:defRPr sz="1900">
                <a:solidFill>
                  <a:schemeClr val="dk2"/>
                </a:solidFill>
                <a:latin typeface="Nunito"/>
                <a:ea typeface="Nunito"/>
                <a:cs typeface="Nunito"/>
                <a:sym typeface="Nunito"/>
              </a:defRPr>
            </a:lvl8pPr>
            <a:lvl9pPr marL="4114800" lvl="8" indent="-349250">
              <a:lnSpc>
                <a:spcPct val="115000"/>
              </a:lnSpc>
              <a:spcBef>
                <a:spcPts val="2100"/>
              </a:spcBef>
              <a:spcAft>
                <a:spcPts val="2100"/>
              </a:spcAft>
              <a:buClr>
                <a:schemeClr val="dk2"/>
              </a:buClr>
              <a:buSzPts val="1900"/>
              <a:buFont typeface="Nunito"/>
              <a:buChar char="■"/>
              <a:defRPr sz="1900">
                <a:solidFill>
                  <a:schemeClr val="dk2"/>
                </a:solidFill>
                <a:latin typeface="Nunito"/>
                <a:ea typeface="Nunito"/>
                <a:cs typeface="Nunito"/>
                <a:sym typeface="Nunito"/>
              </a:defRPr>
            </a:lvl9pPr>
          </a:lstStyle>
          <a:p>
            <a:endParaRPr/>
          </a:p>
        </p:txBody>
      </p:sp>
      <p:sp>
        <p:nvSpPr>
          <p:cNvPr id="9" name="Google Shape;9;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0" name="Google Shape;10;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7" r:id="rId5"/>
    <p:sldLayoutId id="2147483660"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myfourandmore.com/seeing-through-the-dirty-window-ending-negativit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www.visualcapitalist.com/24-universal-character-strengths-in-one-graphi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cEqZthCaMpo"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creativityintherapy.com/2017/04/tree-strength-art-directive/" TargetMode="External"/><Relationship Id="rId5" Type="http://schemas.openxmlformats.org/officeDocument/2006/relationships/hyperlink" Target="https://myfourandmore.com/seeing-through-the-dirty-window-ending-negativity/" TargetMode="External"/><Relationship Id="rId4" Type="http://schemas.openxmlformats.org/officeDocument/2006/relationships/hyperlink" Target="https://www.visualcapitalist.com/24-universal-character-strengths-in-one-graphi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northernbc.cmha.ca/find-help-now/" TargetMode="Externa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cEqZthCaMpo"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9"/>
          <p:cNvSpPr txBox="1">
            <a:spLocks noGrp="1"/>
          </p:cNvSpPr>
          <p:nvPr>
            <p:ph type="subTitle" idx="1"/>
          </p:nvPr>
        </p:nvSpPr>
        <p:spPr>
          <a:xfrm>
            <a:off x="733350" y="3715457"/>
            <a:ext cx="10725300" cy="586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lang="en-US" dirty="0"/>
          </a:p>
          <a:p>
            <a:pPr marL="0" lvl="0" indent="0" algn="ctr" rtl="0">
              <a:spcBef>
                <a:spcPts val="0"/>
              </a:spcBef>
              <a:spcAft>
                <a:spcPts val="0"/>
              </a:spcAft>
              <a:buNone/>
            </a:pPr>
            <a:r>
              <a:rPr lang="en-US" sz="8000" dirty="0">
                <a:solidFill>
                  <a:schemeClr val="tx1"/>
                </a:solidFill>
                <a:latin typeface="Nerko One" panose="020B0604020202020204" charset="0"/>
              </a:rPr>
              <a:t>Welcome Back!</a:t>
            </a:r>
          </a:p>
          <a:p>
            <a:pPr marL="0" lvl="0" indent="0" algn="ctr" rtl="0">
              <a:spcBef>
                <a:spcPts val="0"/>
              </a:spcBef>
              <a:spcAft>
                <a:spcPts val="0"/>
              </a:spcAft>
              <a:buNone/>
            </a:pPr>
            <a:endParaRPr lang="en-US" dirty="0"/>
          </a:p>
          <a:p>
            <a:pPr marL="0" lvl="0" indent="0" algn="ctr" rtl="0">
              <a:spcBef>
                <a:spcPts val="0"/>
              </a:spcBef>
              <a:spcAft>
                <a:spcPts val="0"/>
              </a:spcAft>
              <a:buNone/>
            </a:pPr>
            <a:r>
              <a:rPr lang="en-US" dirty="0"/>
              <a:t>April 30, 2025</a:t>
            </a:r>
          </a:p>
          <a:p>
            <a:pPr marL="0" lvl="0" indent="0" algn="ctr" rtl="0">
              <a:spcBef>
                <a:spcPts val="0"/>
              </a:spcBef>
              <a:spcAft>
                <a:spcPts val="0"/>
              </a:spcAft>
              <a:buNone/>
            </a:pPr>
            <a:endParaRPr lang="en-US" dirty="0"/>
          </a:p>
          <a:p>
            <a:pPr marL="0" lvl="0" indent="0"/>
            <a:r>
              <a:rPr lang="en-US" dirty="0"/>
              <a:t> </a:t>
            </a:r>
            <a:endParaRPr b="1" dirty="0"/>
          </a:p>
        </p:txBody>
      </p:sp>
      <p:sp>
        <p:nvSpPr>
          <p:cNvPr id="451" name="Google Shape;451;p19"/>
          <p:cNvSpPr txBox="1">
            <a:spLocks noGrp="1"/>
          </p:cNvSpPr>
          <p:nvPr>
            <p:ph type="title"/>
          </p:nvPr>
        </p:nvSpPr>
        <p:spPr>
          <a:xfrm>
            <a:off x="1411500" y="1188557"/>
            <a:ext cx="9369000" cy="252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8000" dirty="0"/>
              <a:t>Empowering Parents: Session #2</a:t>
            </a:r>
            <a:endParaRPr sz="8000" dirty="0"/>
          </a:p>
        </p:txBody>
      </p:sp>
      <p:pic>
        <p:nvPicPr>
          <p:cNvPr id="4" name="Picture 3">
            <a:extLst>
              <a:ext uri="{FF2B5EF4-FFF2-40B4-BE49-F238E27FC236}">
                <a16:creationId xmlns:a16="http://schemas.microsoft.com/office/drawing/2014/main" id="{E45B584E-66B0-43A1-A3D1-907EF3E67D01}"/>
              </a:ext>
            </a:extLst>
          </p:cNvPr>
          <p:cNvPicPr>
            <a:picLocks noChangeAspect="1"/>
          </p:cNvPicPr>
          <p:nvPr/>
        </p:nvPicPr>
        <p:blipFill>
          <a:blip r:embed="rId3"/>
          <a:stretch>
            <a:fillRect/>
          </a:stretch>
        </p:blipFill>
        <p:spPr>
          <a:xfrm>
            <a:off x="3691931" y="928315"/>
            <a:ext cx="914479" cy="8230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6">
          <a:extLst>
            <a:ext uri="{FF2B5EF4-FFF2-40B4-BE49-F238E27FC236}">
              <a16:creationId xmlns:a16="http://schemas.microsoft.com/office/drawing/2014/main" id="{5AE4FC15-B031-CA90-F515-4EFB3249675A}"/>
            </a:ext>
          </a:extLst>
        </p:cNvPr>
        <p:cNvGrpSpPr/>
        <p:nvPr/>
      </p:nvGrpSpPr>
      <p:grpSpPr>
        <a:xfrm>
          <a:off x="0" y="0"/>
          <a:ext cx="0" cy="0"/>
          <a:chOff x="0" y="0"/>
          <a:chExt cx="0" cy="0"/>
        </a:xfrm>
      </p:grpSpPr>
      <p:sp>
        <p:nvSpPr>
          <p:cNvPr id="634" name="Google Shape;634;p32">
            <a:extLst>
              <a:ext uri="{FF2B5EF4-FFF2-40B4-BE49-F238E27FC236}">
                <a16:creationId xmlns:a16="http://schemas.microsoft.com/office/drawing/2014/main" id="{B40390A3-EED2-B3B6-3A90-6EB0EF35D522}"/>
              </a:ext>
            </a:extLst>
          </p:cNvPr>
          <p:cNvSpPr txBox="1">
            <a:spLocks noGrp="1"/>
          </p:cNvSpPr>
          <p:nvPr>
            <p:ph type="title"/>
          </p:nvPr>
        </p:nvSpPr>
        <p:spPr>
          <a:xfrm>
            <a:off x="2809915" y="1485475"/>
            <a:ext cx="5581500" cy="1242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3200" dirty="0"/>
              <a:t>Take Home Task Review: Break Out Room Discussion</a:t>
            </a:r>
            <a:br>
              <a:rPr lang="en-US" sz="3200" dirty="0"/>
            </a:br>
            <a:r>
              <a:rPr lang="en-US" sz="3200" dirty="0"/>
              <a:t>(</a:t>
            </a:r>
            <a:r>
              <a:rPr lang="en-US" sz="3200" i="1" dirty="0"/>
              <a:t>10 mins</a:t>
            </a:r>
            <a:r>
              <a:rPr lang="en-US" sz="3200" dirty="0"/>
              <a:t>)</a:t>
            </a:r>
            <a:endParaRPr sz="3200" dirty="0"/>
          </a:p>
        </p:txBody>
      </p:sp>
      <p:sp>
        <p:nvSpPr>
          <p:cNvPr id="635" name="Google Shape;635;p32">
            <a:extLst>
              <a:ext uri="{FF2B5EF4-FFF2-40B4-BE49-F238E27FC236}">
                <a16:creationId xmlns:a16="http://schemas.microsoft.com/office/drawing/2014/main" id="{2E840B93-5B03-10B7-A829-E5D60E27565D}"/>
              </a:ext>
            </a:extLst>
          </p:cNvPr>
          <p:cNvSpPr txBox="1">
            <a:spLocks noGrp="1"/>
          </p:cNvSpPr>
          <p:nvPr>
            <p:ph type="body" idx="1"/>
          </p:nvPr>
        </p:nvSpPr>
        <p:spPr>
          <a:xfrm>
            <a:off x="2974312" y="2954215"/>
            <a:ext cx="7938260" cy="1717684"/>
          </a:xfrm>
          <a:prstGeom prst="rect">
            <a:avLst/>
          </a:prstGeom>
        </p:spPr>
        <p:txBody>
          <a:bodyPr spcFirstLastPara="1" wrap="square" lIns="121900" tIns="121900" rIns="121900" bIns="121900" anchor="t" anchorCtr="0">
            <a:noAutofit/>
          </a:bodyPr>
          <a:lstStyle/>
          <a:p>
            <a:pPr marL="107950" indent="0">
              <a:buNone/>
            </a:pPr>
            <a:r>
              <a:rPr lang="en-US" dirty="0"/>
              <a:t>🌟 </a:t>
            </a:r>
            <a:r>
              <a:rPr lang="en-US" b="1" dirty="0"/>
              <a:t>Describing your child at their best</a:t>
            </a:r>
            <a:r>
              <a:rPr lang="en-US" b="1" dirty="0">
                <a:solidFill>
                  <a:schemeClr val="tx1"/>
                </a:solidFill>
              </a:rPr>
              <a:t>.</a:t>
            </a:r>
          </a:p>
          <a:p>
            <a:pPr marL="107950" indent="0">
              <a:buNone/>
            </a:pPr>
            <a:endParaRPr lang="en-US" b="1" dirty="0">
              <a:solidFill>
                <a:schemeClr val="tx1"/>
              </a:solidFill>
            </a:endParaRPr>
          </a:p>
          <a:p>
            <a:pPr marL="107950" indent="0">
              <a:buNone/>
            </a:pPr>
            <a:endParaRPr lang="en-US" b="1" dirty="0">
              <a:solidFill>
                <a:schemeClr val="tx1"/>
              </a:solidFill>
            </a:endParaRPr>
          </a:p>
          <a:p>
            <a:pPr marL="107950" indent="0">
              <a:buNone/>
            </a:pPr>
            <a:endParaRPr lang="en-US" b="1" dirty="0">
              <a:solidFill>
                <a:schemeClr val="tx1"/>
              </a:solidFill>
            </a:endParaRPr>
          </a:p>
          <a:p>
            <a:pPr marL="107950" indent="0" algn="ctr">
              <a:buNone/>
            </a:pPr>
            <a:endParaRPr lang="en-US" b="1" dirty="0">
              <a:solidFill>
                <a:schemeClr val="tx1"/>
              </a:solidFill>
            </a:endParaRPr>
          </a:p>
          <a:p>
            <a:pPr marL="107950" indent="0" algn="ctr">
              <a:buNone/>
            </a:pPr>
            <a:endParaRPr lang="en-US" b="1" dirty="0">
              <a:solidFill>
                <a:schemeClr val="tx1"/>
              </a:solidFill>
            </a:endParaRPr>
          </a:p>
        </p:txBody>
      </p:sp>
      <p:grpSp>
        <p:nvGrpSpPr>
          <p:cNvPr id="636" name="Google Shape;636;p32">
            <a:extLst>
              <a:ext uri="{FF2B5EF4-FFF2-40B4-BE49-F238E27FC236}">
                <a16:creationId xmlns:a16="http://schemas.microsoft.com/office/drawing/2014/main" id="{05D72CEF-A99C-B822-B8FA-5D58934F8DD7}"/>
              </a:ext>
            </a:extLst>
          </p:cNvPr>
          <p:cNvGrpSpPr/>
          <p:nvPr/>
        </p:nvGrpSpPr>
        <p:grpSpPr>
          <a:xfrm>
            <a:off x="-856818" y="-1055182"/>
            <a:ext cx="3473456" cy="3162107"/>
            <a:chOff x="-658654" y="-839660"/>
            <a:chExt cx="3473456" cy="3162107"/>
          </a:xfrm>
        </p:grpSpPr>
        <p:sp>
          <p:nvSpPr>
            <p:cNvPr id="637" name="Google Shape;637;p32">
              <a:extLst>
                <a:ext uri="{FF2B5EF4-FFF2-40B4-BE49-F238E27FC236}">
                  <a16:creationId xmlns:a16="http://schemas.microsoft.com/office/drawing/2014/main" id="{38A760B1-97F2-213B-5407-453D6225BC11}"/>
                </a:ext>
              </a:extLst>
            </p:cNvPr>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2">
              <a:extLst>
                <a:ext uri="{FF2B5EF4-FFF2-40B4-BE49-F238E27FC236}">
                  <a16:creationId xmlns:a16="http://schemas.microsoft.com/office/drawing/2014/main" id="{1524067E-6173-3849-2028-2DD3054DE5DC}"/>
                </a:ext>
              </a:extLst>
            </p:cNvPr>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639" name="Google Shape;639;p32">
            <a:extLst>
              <a:ext uri="{FF2B5EF4-FFF2-40B4-BE49-F238E27FC236}">
                <a16:creationId xmlns:a16="http://schemas.microsoft.com/office/drawing/2014/main" id="{18E48B90-44D2-D261-D3FE-8156A3F8255D}"/>
              </a:ext>
            </a:extLst>
          </p:cNvPr>
          <p:cNvGrpSpPr/>
          <p:nvPr/>
        </p:nvGrpSpPr>
        <p:grpSpPr>
          <a:xfrm>
            <a:off x="-322300" y="4256050"/>
            <a:ext cx="2404422" cy="3129262"/>
            <a:chOff x="-322300" y="4256050"/>
            <a:chExt cx="2404422" cy="3129262"/>
          </a:xfrm>
        </p:grpSpPr>
        <p:sp>
          <p:nvSpPr>
            <p:cNvPr id="640" name="Google Shape;640;p32">
              <a:extLst>
                <a:ext uri="{FF2B5EF4-FFF2-40B4-BE49-F238E27FC236}">
                  <a16:creationId xmlns:a16="http://schemas.microsoft.com/office/drawing/2014/main" id="{504226EC-A9E8-BFEC-CB97-9B29F9C9DCD4}"/>
                </a:ext>
              </a:extLst>
            </p:cNvPr>
            <p:cNvSpPr/>
            <p:nvPr/>
          </p:nvSpPr>
          <p:spPr>
            <a:xfrm rot="901995">
              <a:off x="7258" y="4434973"/>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2">
              <a:extLst>
                <a:ext uri="{FF2B5EF4-FFF2-40B4-BE49-F238E27FC236}">
                  <a16:creationId xmlns:a16="http://schemas.microsoft.com/office/drawing/2014/main" id="{089D0AE2-B26A-3ADB-9E27-570E3D0C4A5D}"/>
                </a:ext>
              </a:extLst>
            </p:cNvPr>
            <p:cNvSpPr/>
            <p:nvPr/>
          </p:nvSpPr>
          <p:spPr>
            <a:xfrm rot="901995">
              <a:off x="7259" y="4434974"/>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 name="Graphic 2" descr="House">
            <a:extLst>
              <a:ext uri="{FF2B5EF4-FFF2-40B4-BE49-F238E27FC236}">
                <a16:creationId xmlns:a16="http://schemas.microsoft.com/office/drawing/2014/main" id="{1B0FB035-2041-DB21-13E1-F259E065D3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5465" y="150770"/>
            <a:ext cx="914400" cy="914400"/>
          </a:xfrm>
          <a:prstGeom prst="rect">
            <a:avLst/>
          </a:prstGeom>
        </p:spPr>
      </p:pic>
    </p:spTree>
    <p:extLst>
      <p:ext uri="{BB962C8B-B14F-4D97-AF65-F5344CB8AC3E}">
        <p14:creationId xmlns:p14="http://schemas.microsoft.com/office/powerpoint/2010/main" val="1856079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oad Images – Browse 18,368,845 Stock Photos, Vectors, and Video | Adobe  Stock">
            <a:extLst>
              <a:ext uri="{FF2B5EF4-FFF2-40B4-BE49-F238E27FC236}">
                <a16:creationId xmlns:a16="http://schemas.microsoft.com/office/drawing/2014/main" id="{D862DF43-E42F-4206-84AB-F0C04E5E9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288A14-582A-4DBC-BC1A-0BA987243DDE}"/>
              </a:ext>
            </a:extLst>
          </p:cNvPr>
          <p:cNvPicPr>
            <a:picLocks noChangeAspect="1"/>
          </p:cNvPicPr>
          <p:nvPr/>
        </p:nvPicPr>
        <p:blipFill>
          <a:blip r:embed="rId4"/>
          <a:stretch>
            <a:fillRect/>
          </a:stretch>
        </p:blipFill>
        <p:spPr>
          <a:xfrm>
            <a:off x="536840" y="1663712"/>
            <a:ext cx="6682641" cy="4176650"/>
          </a:xfrm>
          <a:prstGeom prst="rect">
            <a:avLst/>
          </a:prstGeom>
        </p:spPr>
      </p:pic>
      <p:pic>
        <p:nvPicPr>
          <p:cNvPr id="4" name="Graphic 3" descr="Arrow: Straight with solid fill">
            <a:extLst>
              <a:ext uri="{FF2B5EF4-FFF2-40B4-BE49-F238E27FC236}">
                <a16:creationId xmlns:a16="http://schemas.microsoft.com/office/drawing/2014/main" id="{3B30C587-F720-F4A0-55BF-06888FAE72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8034" y="1150519"/>
            <a:ext cx="2081836" cy="2081836"/>
          </a:xfrm>
          <a:prstGeom prst="rect">
            <a:avLst/>
          </a:prstGeom>
        </p:spPr>
      </p:pic>
      <p:sp>
        <p:nvSpPr>
          <p:cNvPr id="5" name="TextBox 4">
            <a:extLst>
              <a:ext uri="{FF2B5EF4-FFF2-40B4-BE49-F238E27FC236}">
                <a16:creationId xmlns:a16="http://schemas.microsoft.com/office/drawing/2014/main" id="{772DCBDD-3A81-B177-B065-88DC3E9476E0}"/>
              </a:ext>
            </a:extLst>
          </p:cNvPr>
          <p:cNvSpPr txBox="1"/>
          <p:nvPr/>
        </p:nvSpPr>
        <p:spPr>
          <a:xfrm>
            <a:off x="9065342" y="1887794"/>
            <a:ext cx="2458064" cy="461665"/>
          </a:xfrm>
          <a:prstGeom prst="rect">
            <a:avLst/>
          </a:prstGeom>
          <a:noFill/>
        </p:spPr>
        <p:txBody>
          <a:bodyPr wrap="square" rtlCol="0">
            <a:spAutoFit/>
          </a:bodyPr>
          <a:lstStyle/>
          <a:p>
            <a:r>
              <a:rPr lang="en-CA" sz="2400" dirty="0">
                <a:latin typeface="Amasis MT Pro Black" panose="02040A04050005020304" pitchFamily="18" charset="0"/>
              </a:rPr>
              <a:t>We are here.</a:t>
            </a:r>
          </a:p>
        </p:txBody>
      </p:sp>
      <p:pic>
        <p:nvPicPr>
          <p:cNvPr id="6" name="Graphic 5" descr="Map with pin">
            <a:extLst>
              <a:ext uri="{FF2B5EF4-FFF2-40B4-BE49-F238E27FC236}">
                <a16:creationId xmlns:a16="http://schemas.microsoft.com/office/drawing/2014/main" id="{C422599F-B5AD-4ACA-9694-CA5384FDE9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08382" y="1150519"/>
            <a:ext cx="914400" cy="914400"/>
          </a:xfrm>
          <a:prstGeom prst="rect">
            <a:avLst/>
          </a:prstGeom>
        </p:spPr>
      </p:pic>
    </p:spTree>
    <p:extLst>
      <p:ext uri="{BB962C8B-B14F-4D97-AF65-F5344CB8AC3E}">
        <p14:creationId xmlns:p14="http://schemas.microsoft.com/office/powerpoint/2010/main" val="2059879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stock photo of beauty, church window, stained glass">
            <a:extLst>
              <a:ext uri="{FF2B5EF4-FFF2-40B4-BE49-F238E27FC236}">
                <a16:creationId xmlns:a16="http://schemas.microsoft.com/office/drawing/2014/main" id="{C48DB2B3-9DA9-4B24-BD95-6BC77C182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668" y="696738"/>
            <a:ext cx="3387213" cy="508082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D8D5AE7C-B1F1-41BF-93B9-870911CC23F5}"/>
              </a:ext>
            </a:extLst>
          </p:cNvPr>
          <p:cNvSpPr/>
          <p:nvPr/>
        </p:nvSpPr>
        <p:spPr>
          <a:xfrm>
            <a:off x="5114610" y="3429000"/>
            <a:ext cx="371789" cy="501553"/>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91D551-04FA-4E8E-8595-7AB590502A9C}"/>
              </a:ext>
            </a:extLst>
          </p:cNvPr>
          <p:cNvSpPr txBox="1"/>
          <p:nvPr/>
        </p:nvSpPr>
        <p:spPr>
          <a:xfrm>
            <a:off x="7244862" y="1034980"/>
            <a:ext cx="3878663" cy="2800767"/>
          </a:xfrm>
          <a:prstGeom prst="rect">
            <a:avLst/>
          </a:prstGeom>
          <a:noFill/>
        </p:spPr>
        <p:txBody>
          <a:bodyPr wrap="square" rtlCol="0">
            <a:spAutoFit/>
          </a:bodyPr>
          <a:lstStyle/>
          <a:p>
            <a:r>
              <a:rPr lang="en-US" sz="4400" dirty="0">
                <a:latin typeface="Adobe Heiti Std R" panose="020B0400000000000000" pitchFamily="34" charset="-128"/>
                <a:ea typeface="Adobe Heiti Std R" panose="020B0400000000000000" pitchFamily="34" charset="-128"/>
              </a:rPr>
              <a:t>Look at this window. What do you notice?</a:t>
            </a:r>
          </a:p>
        </p:txBody>
      </p:sp>
    </p:spTree>
    <p:extLst>
      <p:ext uri="{BB962C8B-B14F-4D97-AF65-F5344CB8AC3E}">
        <p14:creationId xmlns:p14="http://schemas.microsoft.com/office/powerpoint/2010/main" val="168951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DACD-8892-4691-A25F-EBCEB1D24F79}"/>
              </a:ext>
            </a:extLst>
          </p:cNvPr>
          <p:cNvSpPr>
            <a:spLocks noGrp="1"/>
          </p:cNvSpPr>
          <p:nvPr>
            <p:ph type="title"/>
          </p:nvPr>
        </p:nvSpPr>
        <p:spPr>
          <a:xfrm>
            <a:off x="2605400" y="520190"/>
            <a:ext cx="7794000" cy="763500"/>
          </a:xfrm>
        </p:spPr>
        <p:txBody>
          <a:bodyPr/>
          <a:lstStyle/>
          <a:p>
            <a:pPr algn="ctr"/>
            <a:r>
              <a:rPr lang="en-US" dirty="0"/>
              <a:t>Negativity Bias: The Dirty Window Syndrome</a:t>
            </a:r>
          </a:p>
        </p:txBody>
      </p:sp>
      <p:pic>
        <p:nvPicPr>
          <p:cNvPr id="1026" name="Picture 2" descr="Free stock photo of beauty, church window, stained glass">
            <a:extLst>
              <a:ext uri="{FF2B5EF4-FFF2-40B4-BE49-F238E27FC236}">
                <a16:creationId xmlns:a16="http://schemas.microsoft.com/office/drawing/2014/main" id="{876BC3C2-F1BB-8C7D-2D1B-8B26B3214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204" y="1480510"/>
            <a:ext cx="3387213" cy="5080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F1B4D8-C435-AA66-F028-A5298B78B018}"/>
              </a:ext>
            </a:extLst>
          </p:cNvPr>
          <p:cNvSpPr txBox="1"/>
          <p:nvPr/>
        </p:nvSpPr>
        <p:spPr>
          <a:xfrm>
            <a:off x="5542265" y="2025445"/>
            <a:ext cx="4857135" cy="2308324"/>
          </a:xfrm>
          <a:prstGeom prst="rect">
            <a:avLst/>
          </a:prstGeom>
          <a:noFill/>
        </p:spPr>
        <p:txBody>
          <a:bodyPr wrap="square" rtlCol="0">
            <a:spAutoFit/>
          </a:bodyPr>
          <a:lstStyle/>
          <a:p>
            <a:r>
              <a:rPr lang="en-US" sz="2400" b="1" dirty="0"/>
              <a:t>Can you think of a time when you noticed negativity bias in your parenting or personal life?</a:t>
            </a:r>
            <a:br>
              <a:rPr lang="en-US" sz="2400" dirty="0"/>
            </a:br>
            <a:r>
              <a:rPr lang="en-US" sz="2400" dirty="0"/>
              <a:t>What helped you move through it, or what changed how you saw things?</a:t>
            </a:r>
            <a:endParaRPr lang="en-CA" sz="2400" dirty="0">
              <a:latin typeface="Amasis MT Pro Black" panose="02040A04050005020304" pitchFamily="18" charset="0"/>
            </a:endParaRPr>
          </a:p>
        </p:txBody>
      </p:sp>
      <p:sp>
        <p:nvSpPr>
          <p:cNvPr id="3" name="TextBox 2">
            <a:extLst>
              <a:ext uri="{FF2B5EF4-FFF2-40B4-BE49-F238E27FC236}">
                <a16:creationId xmlns:a16="http://schemas.microsoft.com/office/drawing/2014/main" id="{3705BFC0-E46D-0007-37D3-DC8CF6B5B54D}"/>
              </a:ext>
            </a:extLst>
          </p:cNvPr>
          <p:cNvSpPr txBox="1"/>
          <p:nvPr/>
        </p:nvSpPr>
        <p:spPr>
          <a:xfrm>
            <a:off x="5840361" y="4611329"/>
            <a:ext cx="5368413" cy="738664"/>
          </a:xfrm>
          <a:prstGeom prst="rect">
            <a:avLst/>
          </a:prstGeom>
          <a:noFill/>
        </p:spPr>
        <p:txBody>
          <a:bodyPr wrap="square" rtlCol="0">
            <a:spAutoFit/>
          </a:bodyPr>
          <a:lstStyle/>
          <a:p>
            <a:r>
              <a:rPr lang="en-US" dirty="0"/>
              <a:t>Smith, A. (2017, July 2). </a:t>
            </a:r>
            <a:r>
              <a:rPr lang="en-US" i="1" dirty="0"/>
              <a:t>Seeing through the dirty window: Ending negativity</a:t>
            </a:r>
            <a:r>
              <a:rPr lang="en-US" dirty="0"/>
              <a:t>. My Four and More. </a:t>
            </a:r>
            <a:r>
              <a:rPr lang="en-US" dirty="0">
                <a:hlinkClick r:id="rId4"/>
              </a:rPr>
              <a:t>https://myfourandmore.com/seeing-through-the-dirty-window-ending-negativity/</a:t>
            </a:r>
            <a:endParaRPr lang="en-CA" dirty="0"/>
          </a:p>
        </p:txBody>
      </p:sp>
      <p:sp>
        <p:nvSpPr>
          <p:cNvPr id="5" name="Cloud 4">
            <a:extLst>
              <a:ext uri="{FF2B5EF4-FFF2-40B4-BE49-F238E27FC236}">
                <a16:creationId xmlns:a16="http://schemas.microsoft.com/office/drawing/2014/main" id="{98F99D1B-7D9A-4A0C-8DEC-5ED2CFA75FC4}"/>
              </a:ext>
            </a:extLst>
          </p:cNvPr>
          <p:cNvSpPr/>
          <p:nvPr/>
        </p:nvSpPr>
        <p:spPr>
          <a:xfrm>
            <a:off x="4009292" y="4109776"/>
            <a:ext cx="371789" cy="501553"/>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379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he 24 Universal Character Strengths, in One Graphic">
            <a:extLst>
              <a:ext uri="{FF2B5EF4-FFF2-40B4-BE49-F238E27FC236}">
                <a16:creationId xmlns:a16="http://schemas.microsoft.com/office/drawing/2014/main" id="{87C983D3-4226-4621-A4B7-398B9E4D33AF}"/>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36323"/>
            <a:ext cx="7325032" cy="6797678"/>
          </a:xfrm>
          <a:prstGeom prst="rect">
            <a:avLst/>
          </a:prstGeom>
          <a:noFill/>
          <a:ln>
            <a:noFill/>
          </a:ln>
        </p:spPr>
      </p:pic>
      <p:sp>
        <p:nvSpPr>
          <p:cNvPr id="4" name="Slide Number Placeholder 3">
            <a:extLst>
              <a:ext uri="{FF2B5EF4-FFF2-40B4-BE49-F238E27FC236}">
                <a16:creationId xmlns:a16="http://schemas.microsoft.com/office/drawing/2014/main" id="{3F318A19-3D46-42BB-BAA4-32A99A4F11BA}"/>
              </a:ext>
            </a:extLst>
          </p:cNvPr>
          <p:cNvSpPr>
            <a:spLocks noGrp="1"/>
          </p:cNvSpPr>
          <p:nvPr>
            <p:ph type="sldNum" sz="quarter" idx="12"/>
          </p:nvPr>
        </p:nvSpPr>
        <p:spPr/>
        <p:txBody>
          <a:bodyPr/>
          <a:lstStyle/>
          <a:p>
            <a:r>
              <a:rPr lang="en-US"/>
              <a:t>PAGE </a:t>
            </a:r>
            <a:fld id="{4A9B5881-4007-4345-955A-79C2656F0C49}" type="slidenum">
              <a:rPr lang="en-US" smtClean="0"/>
              <a:pPr/>
              <a:t>14</a:t>
            </a:fld>
            <a:endParaRPr lang="en-US" dirty="0"/>
          </a:p>
        </p:txBody>
      </p:sp>
      <p:sp>
        <p:nvSpPr>
          <p:cNvPr id="6" name="Rectangle 5">
            <a:extLst>
              <a:ext uri="{FF2B5EF4-FFF2-40B4-BE49-F238E27FC236}">
                <a16:creationId xmlns:a16="http://schemas.microsoft.com/office/drawing/2014/main" id="{60B98CCF-683A-47D1-B2C9-2FC808F79CE6}"/>
              </a:ext>
            </a:extLst>
          </p:cNvPr>
          <p:cNvSpPr/>
          <p:nvPr/>
        </p:nvSpPr>
        <p:spPr>
          <a:xfrm>
            <a:off x="7325033" y="5982589"/>
            <a:ext cx="3785420" cy="667683"/>
          </a:xfrm>
          <a:prstGeom prst="rect">
            <a:avLst/>
          </a:prstGeom>
        </p:spPr>
        <p:txBody>
          <a:bodyPr wrap="square">
            <a:spAutoFit/>
          </a:bodyPr>
          <a:lstStyle/>
          <a:p>
            <a:pPr>
              <a:lnSpc>
                <a:spcPct val="107000"/>
              </a:lnSpc>
              <a:spcAft>
                <a:spcPts val="800"/>
              </a:spcAft>
            </a:pPr>
            <a:r>
              <a:rPr lang="en-GB" sz="1200" dirty="0" err="1">
                <a:solidFill>
                  <a:schemeClr val="bg1">
                    <a:lumMod val="10000"/>
                  </a:schemeClr>
                </a:solidFill>
                <a:latin typeface="Verdana" panose="020B0604030504040204" pitchFamily="34" charset="0"/>
                <a:ea typeface="Tahoma" panose="020B0604030504040204" pitchFamily="34" charset="0"/>
                <a:cs typeface="Times New Roman" panose="02020603050405020304" pitchFamily="18" charset="0"/>
              </a:rPr>
              <a:t>Nuefield</a:t>
            </a:r>
            <a:r>
              <a:rPr lang="en-GB" sz="1200" dirty="0">
                <a:solidFill>
                  <a:schemeClr val="bg1">
                    <a:lumMod val="10000"/>
                  </a:schemeClr>
                </a:solidFill>
                <a:latin typeface="Verdana" panose="020B0604030504040204" pitchFamily="34" charset="0"/>
                <a:ea typeface="Tahoma" panose="020B0604030504040204" pitchFamily="34" charset="0"/>
                <a:cs typeface="Times New Roman" panose="02020603050405020304" pitchFamily="18" charset="0"/>
              </a:rPr>
              <a:t>, D. (2023) </a:t>
            </a:r>
            <a:r>
              <a:rPr lang="en-GB" sz="1200" u="sng" dirty="0">
                <a:solidFill>
                  <a:schemeClr val="bg1">
                    <a:lumMod val="10000"/>
                  </a:schemeClr>
                </a:solidFill>
                <a:latin typeface="Verdana" panose="020B0604030504040204" pitchFamily="34" charset="0"/>
                <a:ea typeface="Tahoma" panose="020B060403050404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https://www.visualcapitalist.com/24-universal-character-strengths-in-one-graphic/</a:t>
            </a:r>
            <a:r>
              <a:rPr lang="en-GB" sz="1200" dirty="0">
                <a:solidFill>
                  <a:schemeClr val="bg1">
                    <a:lumMod val="10000"/>
                  </a:schemeClr>
                </a:solidFill>
                <a:latin typeface="Verdana" panose="020B0604030504040204" pitchFamily="34" charset="0"/>
                <a:ea typeface="Tahoma" panose="020B0604030504040204" pitchFamily="34" charset="0"/>
                <a:cs typeface="Times New Roman" panose="02020603050405020304" pitchFamily="18" charset="0"/>
              </a:rPr>
              <a:t> </a:t>
            </a:r>
            <a:endParaRPr lang="en-US" sz="1200" dirty="0">
              <a:solidFill>
                <a:schemeClr val="bg1">
                  <a:lumMod val="10000"/>
                </a:schemeClr>
              </a:solidFill>
              <a:effectLst/>
              <a:latin typeface="Tahoma" panose="020B0604030504040204" pitchFamily="34"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667B14E-04A3-A785-F601-A453690D8D93}"/>
              </a:ext>
            </a:extLst>
          </p:cNvPr>
          <p:cNvSpPr txBox="1"/>
          <p:nvPr/>
        </p:nvSpPr>
        <p:spPr>
          <a:xfrm>
            <a:off x="7826477" y="816077"/>
            <a:ext cx="3854246" cy="2585323"/>
          </a:xfrm>
          <a:prstGeom prst="rect">
            <a:avLst/>
          </a:prstGeom>
          <a:noFill/>
        </p:spPr>
        <p:txBody>
          <a:bodyPr wrap="square" rtlCol="0">
            <a:spAutoFit/>
          </a:bodyPr>
          <a:lstStyle/>
          <a:p>
            <a:r>
              <a:rPr lang="en-CA" sz="5400" dirty="0">
                <a:latin typeface="Amasis MT Pro Black" panose="020F0502020204030204" pitchFamily="18" charset="0"/>
              </a:rPr>
              <a:t>What are character strengths?</a:t>
            </a:r>
          </a:p>
        </p:txBody>
      </p:sp>
    </p:spTree>
    <p:extLst>
      <p:ext uri="{BB962C8B-B14F-4D97-AF65-F5344CB8AC3E}">
        <p14:creationId xmlns:p14="http://schemas.microsoft.com/office/powerpoint/2010/main" val="306298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9EC4C9-F0FB-CC7A-F8D0-2C90EFAB2A5A}"/>
              </a:ext>
            </a:extLst>
          </p:cNvPr>
          <p:cNvPicPr>
            <a:picLocks noChangeAspect="1"/>
          </p:cNvPicPr>
          <p:nvPr/>
        </p:nvPicPr>
        <p:blipFill>
          <a:blip r:embed="rId3"/>
          <a:stretch>
            <a:fillRect/>
          </a:stretch>
        </p:blipFill>
        <p:spPr>
          <a:xfrm>
            <a:off x="3281957" y="0"/>
            <a:ext cx="5628086" cy="6858000"/>
          </a:xfrm>
          <a:prstGeom prst="rect">
            <a:avLst/>
          </a:prstGeom>
        </p:spPr>
      </p:pic>
    </p:spTree>
    <p:extLst>
      <p:ext uri="{BB962C8B-B14F-4D97-AF65-F5344CB8AC3E}">
        <p14:creationId xmlns:p14="http://schemas.microsoft.com/office/powerpoint/2010/main" val="380442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9D2B-D0E0-4283-827D-DCF0541F0F78}"/>
              </a:ext>
            </a:extLst>
          </p:cNvPr>
          <p:cNvSpPr>
            <a:spLocks noGrp="1"/>
          </p:cNvSpPr>
          <p:nvPr>
            <p:ph type="title"/>
          </p:nvPr>
        </p:nvSpPr>
        <p:spPr>
          <a:xfrm>
            <a:off x="2511882" y="1362900"/>
            <a:ext cx="7389300" cy="2066100"/>
          </a:xfrm>
        </p:spPr>
        <p:txBody>
          <a:bodyPr/>
          <a:lstStyle/>
          <a:p>
            <a:r>
              <a:rPr lang="en-US" dirty="0"/>
              <a:t>How Do We</a:t>
            </a:r>
            <a:br>
              <a:rPr lang="en-US" dirty="0"/>
            </a:br>
            <a:r>
              <a:rPr lang="en-US" dirty="0"/>
              <a:t>Identify Strengths?</a:t>
            </a:r>
          </a:p>
        </p:txBody>
      </p:sp>
    </p:spTree>
    <p:extLst>
      <p:ext uri="{BB962C8B-B14F-4D97-AF65-F5344CB8AC3E}">
        <p14:creationId xmlns:p14="http://schemas.microsoft.com/office/powerpoint/2010/main" val="351491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A93CCB-9274-4E7A-8C09-62D67950A2E3}"/>
              </a:ext>
            </a:extLst>
          </p:cNvPr>
          <p:cNvPicPr>
            <a:picLocks noChangeAspect="1"/>
          </p:cNvPicPr>
          <p:nvPr/>
        </p:nvPicPr>
        <p:blipFill>
          <a:blip r:embed="rId3"/>
          <a:stretch>
            <a:fillRect/>
          </a:stretch>
        </p:blipFill>
        <p:spPr>
          <a:xfrm>
            <a:off x="8496952" y="1802530"/>
            <a:ext cx="3635055" cy="4892464"/>
          </a:xfrm>
          <a:prstGeom prst="rect">
            <a:avLst/>
          </a:prstGeom>
        </p:spPr>
      </p:pic>
      <p:sp>
        <p:nvSpPr>
          <p:cNvPr id="2" name="Title 1">
            <a:extLst>
              <a:ext uri="{FF2B5EF4-FFF2-40B4-BE49-F238E27FC236}">
                <a16:creationId xmlns:a16="http://schemas.microsoft.com/office/drawing/2014/main" id="{FBE4A60C-59A5-4BE8-83B9-60E88A96C952}"/>
              </a:ext>
            </a:extLst>
          </p:cNvPr>
          <p:cNvSpPr>
            <a:spLocks noGrp="1"/>
          </p:cNvSpPr>
          <p:nvPr>
            <p:ph type="title"/>
          </p:nvPr>
        </p:nvSpPr>
        <p:spPr>
          <a:xfrm>
            <a:off x="688258" y="641855"/>
            <a:ext cx="6423742" cy="1267692"/>
          </a:xfrm>
        </p:spPr>
        <p:txBody>
          <a:bodyPr/>
          <a:lstStyle/>
          <a:p>
            <a:r>
              <a:rPr lang="en-US" dirty="0">
                <a:solidFill>
                  <a:schemeClr val="bg1">
                    <a:lumMod val="10000"/>
                  </a:schemeClr>
                </a:solidFill>
              </a:rPr>
              <a:t>Strength Spotting</a:t>
            </a:r>
          </a:p>
        </p:txBody>
      </p:sp>
      <p:sp>
        <p:nvSpPr>
          <p:cNvPr id="5" name="Rectangle 1">
            <a:extLst>
              <a:ext uri="{FF2B5EF4-FFF2-40B4-BE49-F238E27FC236}">
                <a16:creationId xmlns:a16="http://schemas.microsoft.com/office/drawing/2014/main" id="{8D574737-9233-4E77-B969-C28918FD0C71}"/>
              </a:ext>
            </a:extLst>
          </p:cNvPr>
          <p:cNvSpPr>
            <a:spLocks noGrp="1" noChangeArrowheads="1"/>
          </p:cNvSpPr>
          <p:nvPr>
            <p:ph idx="1"/>
          </p:nvPr>
        </p:nvSpPr>
        <p:spPr bwMode="auto">
          <a:xfrm>
            <a:off x="557704" y="2889793"/>
            <a:ext cx="614789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Definition:</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Observing children in daily activities to identify strengths.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Method:</a:t>
            </a: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Observe at different times, with different people, and during various activities.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Pre-record strengths and look for evidence over time.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Tool:</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Use a checklist to track observed strengths, their frequency, and contexts. </a:t>
            </a:r>
          </a:p>
        </p:txBody>
      </p:sp>
      <p:sp>
        <p:nvSpPr>
          <p:cNvPr id="4" name="Slide Number Placeholder 3">
            <a:extLst>
              <a:ext uri="{FF2B5EF4-FFF2-40B4-BE49-F238E27FC236}">
                <a16:creationId xmlns:a16="http://schemas.microsoft.com/office/drawing/2014/main" id="{0EE94A3C-6EF6-4463-B798-B5E498E73F7C}"/>
              </a:ext>
            </a:extLst>
          </p:cNvPr>
          <p:cNvSpPr>
            <a:spLocks noGrp="1"/>
          </p:cNvSpPr>
          <p:nvPr>
            <p:ph type="sldNum" sz="quarter" idx="12"/>
          </p:nvPr>
        </p:nvSpPr>
        <p:spPr/>
        <p:txBody>
          <a:bodyPr/>
          <a:lstStyle/>
          <a:p>
            <a:r>
              <a:rPr lang="en-US"/>
              <a:t>PAGE </a:t>
            </a:r>
            <a:fld id="{4A9B5881-4007-4345-955A-79C2656F0C49}" type="slidenum">
              <a:rPr lang="en-US" smtClean="0"/>
              <a:pPr/>
              <a:t>17</a:t>
            </a:fld>
            <a:endParaRPr lang="en-US" dirty="0"/>
          </a:p>
        </p:txBody>
      </p:sp>
      <p:pic>
        <p:nvPicPr>
          <p:cNvPr id="7" name="Picture 6">
            <a:extLst>
              <a:ext uri="{FF2B5EF4-FFF2-40B4-BE49-F238E27FC236}">
                <a16:creationId xmlns:a16="http://schemas.microsoft.com/office/drawing/2014/main" id="{43E7F1CD-D2E1-4EDF-B739-E57B578AD101}"/>
              </a:ext>
            </a:extLst>
          </p:cNvPr>
          <p:cNvPicPr>
            <a:picLocks noChangeAspect="1"/>
          </p:cNvPicPr>
          <p:nvPr/>
        </p:nvPicPr>
        <p:blipFill>
          <a:blip r:embed="rId4"/>
          <a:stretch>
            <a:fillRect/>
          </a:stretch>
        </p:blipFill>
        <p:spPr>
          <a:xfrm>
            <a:off x="9637683" y="5934718"/>
            <a:ext cx="1996613" cy="426757"/>
          </a:xfrm>
          <a:prstGeom prst="rect">
            <a:avLst/>
          </a:prstGeom>
        </p:spPr>
      </p:pic>
      <p:pic>
        <p:nvPicPr>
          <p:cNvPr id="9" name="Graphic 8" descr="Binoculars with solid fill">
            <a:extLst>
              <a:ext uri="{FF2B5EF4-FFF2-40B4-BE49-F238E27FC236}">
                <a16:creationId xmlns:a16="http://schemas.microsoft.com/office/drawing/2014/main" id="{6151E54E-1592-CDF2-FEBE-C6E4968CC3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25070" y="791845"/>
            <a:ext cx="1267692" cy="1267692"/>
          </a:xfrm>
          <a:prstGeom prst="rect">
            <a:avLst/>
          </a:prstGeom>
        </p:spPr>
      </p:pic>
      <p:pic>
        <p:nvPicPr>
          <p:cNvPr id="3" name="Picture 2">
            <a:extLst>
              <a:ext uri="{FF2B5EF4-FFF2-40B4-BE49-F238E27FC236}">
                <a16:creationId xmlns:a16="http://schemas.microsoft.com/office/drawing/2014/main" id="{F98EA689-7D96-4F79-864B-20B64033CE38}"/>
              </a:ext>
            </a:extLst>
          </p:cNvPr>
          <p:cNvPicPr>
            <a:picLocks noChangeAspect="1"/>
          </p:cNvPicPr>
          <p:nvPr/>
        </p:nvPicPr>
        <p:blipFill>
          <a:blip r:embed="rId7"/>
          <a:stretch>
            <a:fillRect/>
          </a:stretch>
        </p:blipFill>
        <p:spPr>
          <a:xfrm>
            <a:off x="6933411" y="26877"/>
            <a:ext cx="3939881" cy="4473328"/>
          </a:xfrm>
          <a:prstGeom prst="rect">
            <a:avLst/>
          </a:prstGeom>
        </p:spPr>
      </p:pic>
    </p:spTree>
    <p:extLst>
      <p:ext uri="{BB962C8B-B14F-4D97-AF65-F5344CB8AC3E}">
        <p14:creationId xmlns:p14="http://schemas.microsoft.com/office/powerpoint/2010/main" val="2614222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3AF01-B420-4C6F-BACB-09F6540061FB}"/>
              </a:ext>
            </a:extLst>
          </p:cNvPr>
          <p:cNvSpPr>
            <a:spLocks noGrp="1"/>
          </p:cNvSpPr>
          <p:nvPr>
            <p:ph type="title"/>
          </p:nvPr>
        </p:nvSpPr>
        <p:spPr>
          <a:xfrm>
            <a:off x="838200" y="611077"/>
            <a:ext cx="10412506" cy="833663"/>
          </a:xfrm>
        </p:spPr>
        <p:txBody>
          <a:bodyPr/>
          <a:lstStyle/>
          <a:p>
            <a:r>
              <a:rPr lang="en-US" dirty="0">
                <a:solidFill>
                  <a:schemeClr val="bg1">
                    <a:lumMod val="10000"/>
                  </a:schemeClr>
                </a:solidFill>
              </a:rPr>
              <a:t>"Fireside Chats" – Parent-Child Interviews</a:t>
            </a:r>
          </a:p>
        </p:txBody>
      </p:sp>
      <p:sp>
        <p:nvSpPr>
          <p:cNvPr id="5" name="Rectangle 1">
            <a:extLst>
              <a:ext uri="{FF2B5EF4-FFF2-40B4-BE49-F238E27FC236}">
                <a16:creationId xmlns:a16="http://schemas.microsoft.com/office/drawing/2014/main" id="{EE6E7AE3-004D-4831-BDF3-C7BF6162E27D}"/>
              </a:ext>
            </a:extLst>
          </p:cNvPr>
          <p:cNvSpPr>
            <a:spLocks noGrp="1" noChangeArrowheads="1"/>
          </p:cNvSpPr>
          <p:nvPr>
            <p:ph idx="1"/>
          </p:nvPr>
        </p:nvSpPr>
        <p:spPr bwMode="auto">
          <a:xfrm>
            <a:off x="534670" y="1791271"/>
            <a:ext cx="58674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Purpose:</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Build connections, centers child voice and experience, and sets a positive tone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Focus Areas:</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a:t>
            </a:r>
            <a:r>
              <a:rPr lang="en-US" altLang="en-US" sz="1800" dirty="0">
                <a:solidFill>
                  <a:schemeClr val="bg1">
                    <a:lumMod val="10000"/>
                  </a:schemeClr>
                </a:solidFill>
                <a:latin typeface="Arial" panose="020B0604020202020204" pitchFamily="34" charset="0"/>
              </a:rPr>
              <a:t>Children</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share interests, strengths, and learning goals.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Benefits:</a:t>
            </a: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Uncover new strengths.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Reflect on and adjust goals.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Foster student self-awareness and growth.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6ECD895-FFCE-4E04-A98A-B85A5CC6A6FD}"/>
              </a:ext>
            </a:extLst>
          </p:cNvPr>
          <p:cNvSpPr>
            <a:spLocks noGrp="1"/>
          </p:cNvSpPr>
          <p:nvPr>
            <p:ph type="sldNum" sz="quarter" idx="12"/>
          </p:nvPr>
        </p:nvSpPr>
        <p:spPr/>
        <p:txBody>
          <a:bodyPr/>
          <a:lstStyle/>
          <a:p>
            <a:r>
              <a:rPr lang="en-US"/>
              <a:t>PAGE </a:t>
            </a:r>
            <a:fld id="{4A9B5881-4007-4345-955A-79C2656F0C49}" type="slidenum">
              <a:rPr lang="en-US" smtClean="0"/>
              <a:pPr/>
              <a:t>18</a:t>
            </a:fld>
            <a:endParaRPr lang="en-US" dirty="0"/>
          </a:p>
        </p:txBody>
      </p:sp>
      <p:pic>
        <p:nvPicPr>
          <p:cNvPr id="6" name="Picture 5">
            <a:extLst>
              <a:ext uri="{FF2B5EF4-FFF2-40B4-BE49-F238E27FC236}">
                <a16:creationId xmlns:a16="http://schemas.microsoft.com/office/drawing/2014/main" id="{FA5B0C7B-B1CA-493F-B91D-16BF64262080}"/>
              </a:ext>
            </a:extLst>
          </p:cNvPr>
          <p:cNvPicPr/>
          <p:nvPr/>
        </p:nvPicPr>
        <p:blipFill>
          <a:blip r:embed="rId3">
            <a:extLst>
              <a:ext uri="{28A0092B-C50C-407E-A947-70E740481C1C}">
                <a14:useLocalDpi xmlns:a14="http://schemas.microsoft.com/office/drawing/2010/main" val="0"/>
              </a:ext>
            </a:extLst>
          </a:blip>
          <a:stretch>
            <a:fillRect/>
          </a:stretch>
        </p:blipFill>
        <p:spPr>
          <a:xfrm>
            <a:off x="6621864" y="1749411"/>
            <a:ext cx="5035466" cy="4448793"/>
          </a:xfrm>
          <a:prstGeom prst="rect">
            <a:avLst/>
          </a:prstGeom>
        </p:spPr>
      </p:pic>
      <p:pic>
        <p:nvPicPr>
          <p:cNvPr id="7" name="Graphic 58" descr="Boardroom">
            <a:extLst>
              <a:ext uri="{FF2B5EF4-FFF2-40B4-BE49-F238E27FC236}">
                <a16:creationId xmlns:a16="http://schemas.microsoft.com/office/drawing/2014/main" id="{4F4CCA5D-334C-4284-B521-AA312AF840FD}"/>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7253" y="264546"/>
            <a:ext cx="1276835" cy="1130849"/>
          </a:xfrm>
          <a:prstGeom prst="rect">
            <a:avLst/>
          </a:prstGeom>
        </p:spPr>
      </p:pic>
      <p:sp>
        <p:nvSpPr>
          <p:cNvPr id="8" name="Rectangle 7">
            <a:extLst>
              <a:ext uri="{FF2B5EF4-FFF2-40B4-BE49-F238E27FC236}">
                <a16:creationId xmlns:a16="http://schemas.microsoft.com/office/drawing/2014/main" id="{057D8CE7-39D3-457F-A51E-3FD7F81C7BC7}"/>
              </a:ext>
            </a:extLst>
          </p:cNvPr>
          <p:cNvSpPr/>
          <p:nvPr/>
        </p:nvSpPr>
        <p:spPr>
          <a:xfrm rot="10800000" flipV="1">
            <a:off x="5516506" y="5883025"/>
            <a:ext cx="6140824" cy="658450"/>
          </a:xfrm>
          <a:prstGeom prst="rect">
            <a:avLst/>
          </a:prstGeom>
        </p:spPr>
        <p:txBody>
          <a:bodyPr wrap="square">
            <a:spAutoFit/>
          </a:bodyPr>
          <a:lstStyle/>
          <a:p>
            <a:pPr marL="457200" marR="0" algn="r">
              <a:lnSpc>
                <a:spcPct val="107000"/>
              </a:lnSpc>
              <a:spcBef>
                <a:spcPts val="0"/>
              </a:spcBef>
              <a:spcAft>
                <a:spcPts val="800"/>
              </a:spcAft>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(Baron, 2023, Appendix 4: “A Strength-Based Questionnaire”)</a:t>
            </a:r>
            <a:endParaRPr lang="en-US" sz="2000" dirty="0">
              <a:solidFill>
                <a:schemeClr val="bg1"/>
              </a:solidFill>
              <a:effectLst/>
              <a:latin typeface="Tahoma" panose="020B0604030504040204" pitchFamily="34"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115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2">
          <a:extLst>
            <a:ext uri="{FF2B5EF4-FFF2-40B4-BE49-F238E27FC236}">
              <a16:creationId xmlns:a16="http://schemas.microsoft.com/office/drawing/2014/main" id="{28EE06D3-F475-A2F9-1722-514067755706}"/>
            </a:ext>
          </a:extLst>
        </p:cNvPr>
        <p:cNvGrpSpPr/>
        <p:nvPr/>
      </p:nvGrpSpPr>
      <p:grpSpPr>
        <a:xfrm>
          <a:off x="0" y="0"/>
          <a:ext cx="0" cy="0"/>
          <a:chOff x="0" y="0"/>
          <a:chExt cx="0" cy="0"/>
        </a:xfrm>
      </p:grpSpPr>
      <p:grpSp>
        <p:nvGrpSpPr>
          <p:cNvPr id="523" name="Google Shape;523;p25">
            <a:extLst>
              <a:ext uri="{FF2B5EF4-FFF2-40B4-BE49-F238E27FC236}">
                <a16:creationId xmlns:a16="http://schemas.microsoft.com/office/drawing/2014/main" id="{1D158C5D-E714-3A91-A833-ACE44D5FE39D}"/>
              </a:ext>
            </a:extLst>
          </p:cNvPr>
          <p:cNvGrpSpPr/>
          <p:nvPr/>
        </p:nvGrpSpPr>
        <p:grpSpPr>
          <a:xfrm>
            <a:off x="8881610" y="-37849"/>
            <a:ext cx="2256582" cy="1783868"/>
            <a:chOff x="8881610" y="-37849"/>
            <a:chExt cx="2256582" cy="1783868"/>
          </a:xfrm>
        </p:grpSpPr>
        <p:sp>
          <p:nvSpPr>
            <p:cNvPr id="524" name="Google Shape;524;p25">
              <a:extLst>
                <a:ext uri="{FF2B5EF4-FFF2-40B4-BE49-F238E27FC236}">
                  <a16:creationId xmlns:a16="http://schemas.microsoft.com/office/drawing/2014/main" id="{790D9768-7033-06B0-D521-4173CDFF9611}"/>
                </a:ext>
              </a:extLst>
            </p:cNvPr>
            <p:cNvSpPr/>
            <p:nvPr/>
          </p:nvSpPr>
          <p:spPr>
            <a:xfrm flipH="1">
              <a:off x="8881610" y="-37849"/>
              <a:ext cx="2256582" cy="17838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25" name="Google Shape;525;p25">
              <a:extLst>
                <a:ext uri="{FF2B5EF4-FFF2-40B4-BE49-F238E27FC236}">
                  <a16:creationId xmlns:a16="http://schemas.microsoft.com/office/drawing/2014/main" id="{7755A6CA-90FA-8C95-ABFD-D7F2C461F11A}"/>
                </a:ext>
              </a:extLst>
            </p:cNvPr>
            <p:cNvSpPr/>
            <p:nvPr/>
          </p:nvSpPr>
          <p:spPr>
            <a:xfrm flipH="1">
              <a:off x="8881610" y="-37849"/>
              <a:ext cx="2256582" cy="17838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6" name="Google Shape;526;p25">
            <a:extLst>
              <a:ext uri="{FF2B5EF4-FFF2-40B4-BE49-F238E27FC236}">
                <a16:creationId xmlns:a16="http://schemas.microsoft.com/office/drawing/2014/main" id="{BE310AB7-847F-AD94-1BA5-0480A84AA299}"/>
              </a:ext>
            </a:extLst>
          </p:cNvPr>
          <p:cNvGrpSpPr/>
          <p:nvPr/>
        </p:nvGrpSpPr>
        <p:grpSpPr>
          <a:xfrm>
            <a:off x="4" y="2741607"/>
            <a:ext cx="3948422" cy="4211577"/>
            <a:chOff x="4" y="2741607"/>
            <a:chExt cx="3948422" cy="4211577"/>
          </a:xfrm>
        </p:grpSpPr>
        <p:sp>
          <p:nvSpPr>
            <p:cNvPr id="527" name="Google Shape;527;p25">
              <a:extLst>
                <a:ext uri="{FF2B5EF4-FFF2-40B4-BE49-F238E27FC236}">
                  <a16:creationId xmlns:a16="http://schemas.microsoft.com/office/drawing/2014/main" id="{BF8C5360-18C3-540B-2D06-484DBC6FA866}"/>
                </a:ext>
              </a:extLst>
            </p:cNvPr>
            <p:cNvSpPr/>
            <p:nvPr/>
          </p:nvSpPr>
          <p:spPr>
            <a:xfrm flipH="1">
              <a:off x="4" y="2741607"/>
              <a:ext cx="3948421" cy="4211576"/>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25">
              <a:extLst>
                <a:ext uri="{FF2B5EF4-FFF2-40B4-BE49-F238E27FC236}">
                  <a16:creationId xmlns:a16="http://schemas.microsoft.com/office/drawing/2014/main" id="{31FBFAFD-01E7-85A0-8C16-6DB47B1344E2}"/>
                </a:ext>
              </a:extLst>
            </p:cNvPr>
            <p:cNvSpPr/>
            <p:nvPr/>
          </p:nvSpPr>
          <p:spPr>
            <a:xfrm flipH="1">
              <a:off x="4" y="2741607"/>
              <a:ext cx="3948421" cy="4211576"/>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31" name="Google Shape;531;p25">
            <a:extLst>
              <a:ext uri="{FF2B5EF4-FFF2-40B4-BE49-F238E27FC236}">
                <a16:creationId xmlns:a16="http://schemas.microsoft.com/office/drawing/2014/main" id="{2C01AD83-44E5-2C7A-73A8-72C4656BC4BE}"/>
              </a:ext>
            </a:extLst>
          </p:cNvPr>
          <p:cNvGrpSpPr/>
          <p:nvPr/>
        </p:nvGrpSpPr>
        <p:grpSpPr>
          <a:xfrm>
            <a:off x="-658654" y="-839660"/>
            <a:ext cx="3473456" cy="3162107"/>
            <a:chOff x="-658654" y="-839660"/>
            <a:chExt cx="3473456" cy="3162107"/>
          </a:xfrm>
        </p:grpSpPr>
        <p:sp>
          <p:nvSpPr>
            <p:cNvPr id="532" name="Google Shape;532;p25">
              <a:extLst>
                <a:ext uri="{FF2B5EF4-FFF2-40B4-BE49-F238E27FC236}">
                  <a16:creationId xmlns:a16="http://schemas.microsoft.com/office/drawing/2014/main" id="{6892D586-2169-D293-C7B7-9EA853D2672A}"/>
                </a:ext>
              </a:extLst>
            </p:cNvPr>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25">
              <a:extLst>
                <a:ext uri="{FF2B5EF4-FFF2-40B4-BE49-F238E27FC236}">
                  <a16:creationId xmlns:a16="http://schemas.microsoft.com/office/drawing/2014/main" id="{A7D029ED-B580-979D-4BCE-9A9BB7DB577B}"/>
                </a:ext>
              </a:extLst>
            </p:cNvPr>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4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34" name="Google Shape;534;p25">
            <a:extLst>
              <a:ext uri="{FF2B5EF4-FFF2-40B4-BE49-F238E27FC236}">
                <a16:creationId xmlns:a16="http://schemas.microsoft.com/office/drawing/2014/main" id="{B4933095-370C-CD18-FDED-20181ECFA728}"/>
              </a:ext>
            </a:extLst>
          </p:cNvPr>
          <p:cNvGrpSpPr/>
          <p:nvPr/>
        </p:nvGrpSpPr>
        <p:grpSpPr>
          <a:xfrm>
            <a:off x="9982458" y="-159479"/>
            <a:ext cx="2532890" cy="3065392"/>
            <a:chOff x="9982458" y="-159479"/>
            <a:chExt cx="2532890" cy="3065392"/>
          </a:xfrm>
        </p:grpSpPr>
        <p:sp>
          <p:nvSpPr>
            <p:cNvPr id="535" name="Google Shape;535;p25">
              <a:extLst>
                <a:ext uri="{FF2B5EF4-FFF2-40B4-BE49-F238E27FC236}">
                  <a16:creationId xmlns:a16="http://schemas.microsoft.com/office/drawing/2014/main" id="{2A0523A1-5FB3-3824-6A4E-0CBDCF5A9790}"/>
                </a:ext>
              </a:extLst>
            </p:cNvPr>
            <p:cNvSpPr/>
            <p:nvPr/>
          </p:nvSpPr>
          <p:spPr>
            <a:xfrm flipH="1">
              <a:off x="9982458" y="-159479"/>
              <a:ext cx="2532890" cy="3065392"/>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25">
              <a:extLst>
                <a:ext uri="{FF2B5EF4-FFF2-40B4-BE49-F238E27FC236}">
                  <a16:creationId xmlns:a16="http://schemas.microsoft.com/office/drawing/2014/main" id="{EB125C3F-9F83-4BF5-F586-16D500FF9798}"/>
                </a:ext>
              </a:extLst>
            </p:cNvPr>
            <p:cNvSpPr/>
            <p:nvPr/>
          </p:nvSpPr>
          <p:spPr>
            <a:xfrm flipH="1">
              <a:off x="9982458" y="-159479"/>
              <a:ext cx="2532890" cy="3065392"/>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37" name="Google Shape;537;p25">
            <a:extLst>
              <a:ext uri="{FF2B5EF4-FFF2-40B4-BE49-F238E27FC236}">
                <a16:creationId xmlns:a16="http://schemas.microsoft.com/office/drawing/2014/main" id="{411561DD-5828-997B-E115-8D4F9FCFBF02}"/>
              </a:ext>
            </a:extLst>
          </p:cNvPr>
          <p:cNvGrpSpPr/>
          <p:nvPr/>
        </p:nvGrpSpPr>
        <p:grpSpPr>
          <a:xfrm>
            <a:off x="9975901" y="-251525"/>
            <a:ext cx="2963170" cy="1519188"/>
            <a:chOff x="9975901" y="-251525"/>
            <a:chExt cx="2963170" cy="1519188"/>
          </a:xfrm>
        </p:grpSpPr>
        <p:sp>
          <p:nvSpPr>
            <p:cNvPr id="538" name="Google Shape;538;p25">
              <a:extLst>
                <a:ext uri="{FF2B5EF4-FFF2-40B4-BE49-F238E27FC236}">
                  <a16:creationId xmlns:a16="http://schemas.microsoft.com/office/drawing/2014/main" id="{7B3C2C58-B54C-3465-CAF9-831C0F51338E}"/>
                </a:ext>
              </a:extLst>
            </p:cNvPr>
            <p:cNvSpPr/>
            <p:nvPr/>
          </p:nvSpPr>
          <p:spPr>
            <a:xfrm>
              <a:off x="9975901" y="-251525"/>
              <a:ext cx="2963170" cy="1519188"/>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25">
              <a:extLst>
                <a:ext uri="{FF2B5EF4-FFF2-40B4-BE49-F238E27FC236}">
                  <a16:creationId xmlns:a16="http://schemas.microsoft.com/office/drawing/2014/main" id="{CC056AED-E23C-0E37-2B0F-ACE114E181BF}"/>
                </a:ext>
              </a:extLst>
            </p:cNvPr>
            <p:cNvSpPr/>
            <p:nvPr/>
          </p:nvSpPr>
          <p:spPr>
            <a:xfrm>
              <a:off x="9975901" y="-251525"/>
              <a:ext cx="2963170" cy="1519188"/>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0" name="Google Shape;540;p25">
            <a:extLst>
              <a:ext uri="{FF2B5EF4-FFF2-40B4-BE49-F238E27FC236}">
                <a16:creationId xmlns:a16="http://schemas.microsoft.com/office/drawing/2014/main" id="{B44A5D8C-4225-10A6-3DB9-15B6CCEF5454}"/>
              </a:ext>
            </a:extLst>
          </p:cNvPr>
          <p:cNvSpPr txBox="1">
            <a:spLocks noGrp="1"/>
          </p:cNvSpPr>
          <p:nvPr>
            <p:ph type="title" idx="4294967295"/>
          </p:nvPr>
        </p:nvSpPr>
        <p:spPr>
          <a:xfrm>
            <a:off x="1974214" y="335920"/>
            <a:ext cx="8508500" cy="1876734"/>
          </a:xfrm>
          <a:prstGeom prst="rect">
            <a:avLst/>
          </a:prstGeom>
        </p:spPr>
        <p:txBody>
          <a:bodyPr spcFirstLastPara="1" wrap="square" lIns="121900" tIns="121900" rIns="121900" bIns="121900" anchor="ctr" anchorCtr="0">
            <a:noAutofit/>
          </a:bodyPr>
          <a:lstStyle/>
          <a:p>
            <a:pPr lvl="0" algn="ctr">
              <a:lnSpc>
                <a:spcPct val="80000"/>
              </a:lnSpc>
            </a:pPr>
            <a:r>
              <a:rPr lang="en-CA" sz="7000" dirty="0"/>
              <a:t>Strength-Cards</a:t>
            </a:r>
            <a:br>
              <a:rPr lang="en-CA" sz="7000" dirty="0"/>
            </a:br>
            <a:r>
              <a:rPr lang="en-CA" sz="1600" dirty="0"/>
              <a:t>https://www.teacherspayteachers.com/store/melissa-obryan-wild-about-fifth</a:t>
            </a:r>
            <a:br>
              <a:rPr lang="en-CA" sz="7000" dirty="0"/>
            </a:br>
            <a:endParaRPr sz="2400" dirty="0"/>
          </a:p>
        </p:txBody>
      </p:sp>
      <p:pic>
        <p:nvPicPr>
          <p:cNvPr id="4" name="Picture 3">
            <a:extLst>
              <a:ext uri="{FF2B5EF4-FFF2-40B4-BE49-F238E27FC236}">
                <a16:creationId xmlns:a16="http://schemas.microsoft.com/office/drawing/2014/main" id="{F7AEC63A-0459-449A-918F-5CD8A66112CC}"/>
              </a:ext>
            </a:extLst>
          </p:cNvPr>
          <p:cNvPicPr>
            <a:picLocks noChangeAspect="1"/>
          </p:cNvPicPr>
          <p:nvPr/>
        </p:nvPicPr>
        <p:blipFill>
          <a:blip r:embed="rId4"/>
          <a:stretch>
            <a:fillRect/>
          </a:stretch>
        </p:blipFill>
        <p:spPr>
          <a:xfrm>
            <a:off x="2313564" y="2015285"/>
            <a:ext cx="3518253" cy="4099782"/>
          </a:xfrm>
          <a:prstGeom prst="rect">
            <a:avLst/>
          </a:prstGeom>
        </p:spPr>
      </p:pic>
      <p:pic>
        <p:nvPicPr>
          <p:cNvPr id="5" name="Picture 4">
            <a:extLst>
              <a:ext uri="{FF2B5EF4-FFF2-40B4-BE49-F238E27FC236}">
                <a16:creationId xmlns:a16="http://schemas.microsoft.com/office/drawing/2014/main" id="{0955CF3A-DDAD-49CC-8F54-64E5CA78E90A}"/>
              </a:ext>
            </a:extLst>
          </p:cNvPr>
          <p:cNvPicPr>
            <a:picLocks noChangeAspect="1"/>
          </p:cNvPicPr>
          <p:nvPr/>
        </p:nvPicPr>
        <p:blipFill>
          <a:blip r:embed="rId5"/>
          <a:stretch>
            <a:fillRect/>
          </a:stretch>
        </p:blipFill>
        <p:spPr>
          <a:xfrm>
            <a:off x="6228464" y="3761409"/>
            <a:ext cx="4725121" cy="1767875"/>
          </a:xfrm>
          <a:prstGeom prst="rect">
            <a:avLst/>
          </a:prstGeom>
        </p:spPr>
      </p:pic>
    </p:spTree>
    <p:extLst>
      <p:ext uri="{BB962C8B-B14F-4D97-AF65-F5344CB8AC3E}">
        <p14:creationId xmlns:p14="http://schemas.microsoft.com/office/powerpoint/2010/main" val="2856686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EB002-941F-4E4C-A9A3-7673D2F39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2" descr="Image preview">
            <a:extLst>
              <a:ext uri="{FF2B5EF4-FFF2-40B4-BE49-F238E27FC236}">
                <a16:creationId xmlns:a16="http://schemas.microsoft.com/office/drawing/2014/main" id="{5E1D5CFF-E747-4410-864B-CA620582E0DB}"/>
              </a:ext>
            </a:extLst>
          </p:cNvPr>
          <p:cNvSpPr>
            <a:spLocks noGrp="1" noChangeAspect="1" noChangeArrowheads="1"/>
          </p:cNvSpPr>
          <p:nvPr>
            <p:ph type="ctrTitle"/>
          </p:nvPr>
        </p:nvSpPr>
        <p:spPr bwMode="auto">
          <a:xfrm>
            <a:off x="110533" y="0"/>
            <a:ext cx="12403016" cy="32104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4000" b="1" i="1" dirty="0">
                <a:solidFill>
                  <a:schemeClr val="bg1"/>
                </a:solidFill>
              </a:rPr>
              <a:t>Grateful and humbled to be a guest on the beautiful and unceded territory of the Lheidli T’Enneh. </a:t>
            </a:r>
            <a:br>
              <a:rPr lang="en-US" sz="4000" dirty="0">
                <a:solidFill>
                  <a:schemeClr val="bg1"/>
                </a:solidFill>
                <a:highlight>
                  <a:srgbClr val="808080"/>
                </a:highlight>
              </a:rPr>
            </a:br>
            <a:endParaRPr lang="en-US" sz="4000" dirty="0">
              <a:solidFill>
                <a:schemeClr val="bg1"/>
              </a:solidFill>
              <a:highlight>
                <a:srgbClr val="808080"/>
              </a:highlight>
            </a:endParaRPr>
          </a:p>
        </p:txBody>
      </p:sp>
    </p:spTree>
    <p:extLst>
      <p:ext uri="{BB962C8B-B14F-4D97-AF65-F5344CB8AC3E}">
        <p14:creationId xmlns:p14="http://schemas.microsoft.com/office/powerpoint/2010/main" val="73735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ABABA-913D-42F9-9075-C7C7CA1DB585}"/>
              </a:ext>
            </a:extLst>
          </p:cNvPr>
          <p:cNvPicPr>
            <a:picLocks noChangeAspect="1"/>
          </p:cNvPicPr>
          <p:nvPr/>
        </p:nvPicPr>
        <p:blipFill>
          <a:blip r:embed="rId2"/>
          <a:stretch>
            <a:fillRect/>
          </a:stretch>
        </p:blipFill>
        <p:spPr>
          <a:xfrm>
            <a:off x="341292" y="111123"/>
            <a:ext cx="11065951" cy="6746877"/>
          </a:xfrm>
          <a:prstGeom prst="rect">
            <a:avLst/>
          </a:prstGeom>
        </p:spPr>
      </p:pic>
    </p:spTree>
    <p:extLst>
      <p:ext uri="{BB962C8B-B14F-4D97-AF65-F5344CB8AC3E}">
        <p14:creationId xmlns:p14="http://schemas.microsoft.com/office/powerpoint/2010/main" val="665606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BB5-AEC7-45F1-8FFD-742A174B088C}"/>
              </a:ext>
            </a:extLst>
          </p:cNvPr>
          <p:cNvSpPr>
            <a:spLocks noGrp="1"/>
          </p:cNvSpPr>
          <p:nvPr>
            <p:ph type="title"/>
          </p:nvPr>
        </p:nvSpPr>
        <p:spPr>
          <a:xfrm>
            <a:off x="1029529" y="-239310"/>
            <a:ext cx="10267081" cy="1228436"/>
          </a:xfrm>
        </p:spPr>
        <p:txBody>
          <a:bodyPr>
            <a:normAutofit fontScale="90000"/>
          </a:bodyPr>
          <a:lstStyle/>
          <a:p>
            <a:pPr algn="ctr"/>
            <a:br>
              <a:rPr lang="en-US" dirty="0"/>
            </a:br>
            <a:r>
              <a:rPr lang="en-US" b="1" dirty="0">
                <a:solidFill>
                  <a:schemeClr val="bg1">
                    <a:lumMod val="10000"/>
                  </a:schemeClr>
                </a:solidFill>
              </a:rPr>
              <a:t>Using Fictional Characters for Strength Identification </a:t>
            </a:r>
            <a:r>
              <a:rPr lang="en-US" b="1" dirty="0">
                <a:solidFill>
                  <a:schemeClr val="bg1"/>
                </a:solidFill>
              </a:rPr>
              <a:t>Identification</a:t>
            </a:r>
            <a:br>
              <a:rPr lang="en-US" b="1" dirty="0"/>
            </a:br>
            <a:endParaRPr lang="en-US" dirty="0"/>
          </a:p>
        </p:txBody>
      </p:sp>
      <p:sp>
        <p:nvSpPr>
          <p:cNvPr id="5" name="Rectangle 1">
            <a:extLst>
              <a:ext uri="{FF2B5EF4-FFF2-40B4-BE49-F238E27FC236}">
                <a16:creationId xmlns:a16="http://schemas.microsoft.com/office/drawing/2014/main" id="{39CA9C5D-D3C2-4DC6-8649-CC8CA85A2BA7}"/>
              </a:ext>
            </a:extLst>
          </p:cNvPr>
          <p:cNvSpPr>
            <a:spLocks noGrp="1" noChangeArrowheads="1"/>
          </p:cNvSpPr>
          <p:nvPr>
            <p:ph idx="1"/>
          </p:nvPr>
        </p:nvSpPr>
        <p:spPr bwMode="auto">
          <a:xfrm>
            <a:off x="838200" y="1672028"/>
            <a:ext cx="458354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Challenge:</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Some neurodiverse learners may struggle to identify their strengths.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Solution:</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Use fictional characters from books or media (e.g., Star Wars, Harry Potter, Pokémon) to help students explore strengths.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Method:</a:t>
            </a: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Discuss and brainstorm the strengths of characters during read-</a:t>
            </a:r>
            <a:r>
              <a:rPr kumimoji="0" lang="en-US" altLang="en-US" sz="1800" b="0" i="0" u="none" strike="noStrike" cap="none" normalizeH="0" baseline="0" dirty="0" err="1">
                <a:ln>
                  <a:noFill/>
                </a:ln>
                <a:solidFill>
                  <a:schemeClr val="bg1">
                    <a:lumMod val="10000"/>
                  </a:schemeClr>
                </a:solidFill>
                <a:effectLst/>
                <a:latin typeface="Arial" panose="020B0604020202020204" pitchFamily="34" charset="0"/>
              </a:rPr>
              <a:t>alouds</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Relate character strengths to </a:t>
            </a:r>
            <a:r>
              <a:rPr lang="en-US" altLang="en-US" sz="1800" dirty="0">
                <a:solidFill>
                  <a:schemeClr val="bg1">
                    <a:lumMod val="10000"/>
                  </a:schemeClr>
                </a:solidFill>
                <a:latin typeface="Arial" panose="020B0604020202020204" pitchFamily="34" charset="0"/>
              </a:rPr>
              <a:t>children</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’s abilities.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Benefit:</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This approach works particularly well for autistic </a:t>
            </a:r>
            <a:r>
              <a:rPr lang="en-US" altLang="en-US" sz="1800" dirty="0">
                <a:solidFill>
                  <a:schemeClr val="bg1">
                    <a:lumMod val="10000"/>
                  </a:schemeClr>
                </a:solidFill>
                <a:latin typeface="Arial" panose="020B0604020202020204" pitchFamily="34" charset="0"/>
              </a:rPr>
              <a:t>children</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who have a detailed knowledge of characters. </a:t>
            </a:r>
          </a:p>
        </p:txBody>
      </p:sp>
      <p:sp>
        <p:nvSpPr>
          <p:cNvPr id="4" name="Slide Number Placeholder 3">
            <a:extLst>
              <a:ext uri="{FF2B5EF4-FFF2-40B4-BE49-F238E27FC236}">
                <a16:creationId xmlns:a16="http://schemas.microsoft.com/office/drawing/2014/main" id="{4423364A-E20B-477D-A4F5-29A8B7B4EA5F}"/>
              </a:ext>
            </a:extLst>
          </p:cNvPr>
          <p:cNvSpPr>
            <a:spLocks noGrp="1"/>
          </p:cNvSpPr>
          <p:nvPr>
            <p:ph type="sldNum" sz="quarter" idx="12"/>
          </p:nvPr>
        </p:nvSpPr>
        <p:spPr/>
        <p:txBody>
          <a:bodyPr/>
          <a:lstStyle/>
          <a:p>
            <a:r>
              <a:rPr lang="en-US"/>
              <a:t>PAGE </a:t>
            </a:r>
            <a:fld id="{4A9B5881-4007-4345-955A-79C2656F0C49}" type="slidenum">
              <a:rPr lang="en-US" smtClean="0"/>
              <a:pPr/>
              <a:t>21</a:t>
            </a:fld>
            <a:endParaRPr lang="en-US" dirty="0"/>
          </a:p>
        </p:txBody>
      </p:sp>
      <p:pic>
        <p:nvPicPr>
          <p:cNvPr id="7" name="Picture 6">
            <a:extLst>
              <a:ext uri="{FF2B5EF4-FFF2-40B4-BE49-F238E27FC236}">
                <a16:creationId xmlns:a16="http://schemas.microsoft.com/office/drawing/2014/main" id="{83EFDCB7-45AD-424E-B13A-69854E9C4CED}"/>
              </a:ext>
            </a:extLst>
          </p:cNvPr>
          <p:cNvPicPr>
            <a:picLocks noChangeAspect="1"/>
          </p:cNvPicPr>
          <p:nvPr/>
        </p:nvPicPr>
        <p:blipFill>
          <a:blip r:embed="rId3"/>
          <a:stretch>
            <a:fillRect/>
          </a:stretch>
        </p:blipFill>
        <p:spPr>
          <a:xfrm>
            <a:off x="10108280" y="6361475"/>
            <a:ext cx="1920406" cy="266723"/>
          </a:xfrm>
          <a:prstGeom prst="rect">
            <a:avLst/>
          </a:prstGeom>
        </p:spPr>
      </p:pic>
      <p:pic>
        <p:nvPicPr>
          <p:cNvPr id="3" name="Picture 2">
            <a:extLst>
              <a:ext uri="{FF2B5EF4-FFF2-40B4-BE49-F238E27FC236}">
                <a16:creationId xmlns:a16="http://schemas.microsoft.com/office/drawing/2014/main" id="{18B3B8AF-975C-40B2-BE6E-B34A6A2C2817}"/>
              </a:ext>
            </a:extLst>
          </p:cNvPr>
          <p:cNvPicPr>
            <a:picLocks noChangeAspect="1"/>
          </p:cNvPicPr>
          <p:nvPr/>
        </p:nvPicPr>
        <p:blipFill>
          <a:blip r:embed="rId4"/>
          <a:stretch>
            <a:fillRect/>
          </a:stretch>
        </p:blipFill>
        <p:spPr>
          <a:xfrm>
            <a:off x="6096000" y="1936635"/>
            <a:ext cx="3610729" cy="3947550"/>
          </a:xfrm>
          <a:prstGeom prst="rect">
            <a:avLst/>
          </a:prstGeom>
        </p:spPr>
      </p:pic>
      <p:pic>
        <p:nvPicPr>
          <p:cNvPr id="6" name="Picture 5">
            <a:extLst>
              <a:ext uri="{FF2B5EF4-FFF2-40B4-BE49-F238E27FC236}">
                <a16:creationId xmlns:a16="http://schemas.microsoft.com/office/drawing/2014/main" id="{C3A42C6B-A9C6-4342-825E-8A093AFD25A5}"/>
              </a:ext>
            </a:extLst>
          </p:cNvPr>
          <p:cNvPicPr>
            <a:picLocks noChangeAspect="1"/>
          </p:cNvPicPr>
          <p:nvPr/>
        </p:nvPicPr>
        <p:blipFill>
          <a:blip r:embed="rId5"/>
          <a:stretch>
            <a:fillRect/>
          </a:stretch>
        </p:blipFill>
        <p:spPr>
          <a:xfrm>
            <a:off x="9098012" y="3910410"/>
            <a:ext cx="3093988" cy="2941575"/>
          </a:xfrm>
          <a:prstGeom prst="rect">
            <a:avLst/>
          </a:prstGeom>
        </p:spPr>
      </p:pic>
      <p:pic>
        <p:nvPicPr>
          <p:cNvPr id="8" name="Picture 7">
            <a:extLst>
              <a:ext uri="{FF2B5EF4-FFF2-40B4-BE49-F238E27FC236}">
                <a16:creationId xmlns:a16="http://schemas.microsoft.com/office/drawing/2014/main" id="{E9054631-0C78-4CC6-8CE7-4ECB2F4688C3}"/>
              </a:ext>
            </a:extLst>
          </p:cNvPr>
          <p:cNvPicPr>
            <a:picLocks noChangeAspect="1"/>
          </p:cNvPicPr>
          <p:nvPr/>
        </p:nvPicPr>
        <p:blipFill>
          <a:blip r:embed="rId6"/>
          <a:stretch>
            <a:fillRect/>
          </a:stretch>
        </p:blipFill>
        <p:spPr>
          <a:xfrm>
            <a:off x="9444752" y="1394284"/>
            <a:ext cx="2400508" cy="2034716"/>
          </a:xfrm>
          <a:prstGeom prst="rect">
            <a:avLst/>
          </a:prstGeom>
        </p:spPr>
      </p:pic>
    </p:spTree>
    <p:extLst>
      <p:ext uri="{BB962C8B-B14F-4D97-AF65-F5344CB8AC3E}">
        <p14:creationId xmlns:p14="http://schemas.microsoft.com/office/powerpoint/2010/main" val="422113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2DBAC8-AE41-47D6-A0D5-98F96CE3FF34}"/>
              </a:ext>
            </a:extLst>
          </p:cNvPr>
          <p:cNvPicPr>
            <a:picLocks noChangeAspect="1"/>
          </p:cNvPicPr>
          <p:nvPr/>
        </p:nvPicPr>
        <p:blipFill>
          <a:blip r:embed="rId3"/>
          <a:stretch>
            <a:fillRect/>
          </a:stretch>
        </p:blipFill>
        <p:spPr>
          <a:xfrm>
            <a:off x="5638134" y="1297272"/>
            <a:ext cx="6199822" cy="4018800"/>
          </a:xfrm>
          <a:prstGeom prst="rect">
            <a:avLst/>
          </a:prstGeom>
        </p:spPr>
      </p:pic>
      <p:sp>
        <p:nvSpPr>
          <p:cNvPr id="2" name="Title 1">
            <a:extLst>
              <a:ext uri="{FF2B5EF4-FFF2-40B4-BE49-F238E27FC236}">
                <a16:creationId xmlns:a16="http://schemas.microsoft.com/office/drawing/2014/main" id="{4CB03C57-6489-43DE-A5F3-E0EE9CC03634}"/>
              </a:ext>
            </a:extLst>
          </p:cNvPr>
          <p:cNvSpPr>
            <a:spLocks noGrp="1"/>
          </p:cNvSpPr>
          <p:nvPr>
            <p:ph type="title"/>
          </p:nvPr>
        </p:nvSpPr>
        <p:spPr>
          <a:xfrm>
            <a:off x="838200" y="641855"/>
            <a:ext cx="6273800" cy="772107"/>
          </a:xfrm>
        </p:spPr>
        <p:txBody>
          <a:bodyPr/>
          <a:lstStyle/>
          <a:p>
            <a:r>
              <a:rPr lang="en-US" dirty="0">
                <a:solidFill>
                  <a:schemeClr val="bg1">
                    <a:lumMod val="10000"/>
                  </a:schemeClr>
                </a:solidFill>
              </a:rPr>
              <a:t>Values in Action Survey</a:t>
            </a:r>
          </a:p>
        </p:txBody>
      </p:sp>
      <p:sp>
        <p:nvSpPr>
          <p:cNvPr id="5" name="Rectangle 1">
            <a:extLst>
              <a:ext uri="{FF2B5EF4-FFF2-40B4-BE49-F238E27FC236}">
                <a16:creationId xmlns:a16="http://schemas.microsoft.com/office/drawing/2014/main" id="{7B2090DF-EB70-457C-A67D-5A543F4A4659}"/>
              </a:ext>
            </a:extLst>
          </p:cNvPr>
          <p:cNvSpPr>
            <a:spLocks noGrp="1" noChangeArrowheads="1"/>
          </p:cNvSpPr>
          <p:nvPr>
            <p:ph idx="1"/>
          </p:nvPr>
        </p:nvSpPr>
        <p:spPr bwMode="auto">
          <a:xfrm>
            <a:off x="138953" y="1586603"/>
            <a:ext cx="540123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Purpose:</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A free online survey to identify strengths in children (ages 10+).</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Structure:</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96 questions, takes about 15 minutes to complete.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Support Needed:</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Neurodivergent learners may require </a:t>
            </a:r>
            <a:r>
              <a:rPr lang="en-US" altLang="en-US" sz="1800" dirty="0">
                <a:solidFill>
                  <a:schemeClr val="bg1">
                    <a:lumMod val="10000"/>
                  </a:schemeClr>
                </a:solidFill>
                <a:latin typeface="Arial" panose="020B0604020202020204" pitchFamily="34" charset="0"/>
              </a:rPr>
              <a:t>parent</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support to read and explain questions.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Results:</a:t>
            </a: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Report lists top, middle, and lower strengths.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For $10, a detailed report includes a graph of strengths and tips for nurturing them.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7C1EBBC4-7815-4A16-A0B5-E7E99DBB5AC7}"/>
              </a:ext>
            </a:extLst>
          </p:cNvPr>
          <p:cNvSpPr>
            <a:spLocks noGrp="1"/>
          </p:cNvSpPr>
          <p:nvPr>
            <p:ph type="sldNum" sz="quarter" idx="12"/>
          </p:nvPr>
        </p:nvSpPr>
        <p:spPr/>
        <p:txBody>
          <a:bodyPr/>
          <a:lstStyle/>
          <a:p>
            <a:r>
              <a:rPr lang="en-US"/>
              <a:t>PAGE </a:t>
            </a:r>
            <a:fld id="{4A9B5881-4007-4345-955A-79C2656F0C49}" type="slidenum">
              <a:rPr lang="en-US" smtClean="0"/>
              <a:pPr/>
              <a:t>22</a:t>
            </a:fld>
            <a:endParaRPr lang="en-US" dirty="0"/>
          </a:p>
        </p:txBody>
      </p:sp>
      <p:pic>
        <p:nvPicPr>
          <p:cNvPr id="7" name="Picture 6">
            <a:extLst>
              <a:ext uri="{FF2B5EF4-FFF2-40B4-BE49-F238E27FC236}">
                <a16:creationId xmlns:a16="http://schemas.microsoft.com/office/drawing/2014/main" id="{6463B9FB-2817-454D-9439-7A485C67475F}"/>
              </a:ext>
            </a:extLst>
          </p:cNvPr>
          <p:cNvPicPr>
            <a:picLocks noChangeAspect="1"/>
          </p:cNvPicPr>
          <p:nvPr/>
        </p:nvPicPr>
        <p:blipFill>
          <a:blip r:embed="rId4"/>
          <a:stretch>
            <a:fillRect/>
          </a:stretch>
        </p:blipFill>
        <p:spPr>
          <a:xfrm>
            <a:off x="6096000" y="5560728"/>
            <a:ext cx="5601185" cy="365792"/>
          </a:xfrm>
          <a:prstGeom prst="rect">
            <a:avLst/>
          </a:prstGeom>
        </p:spPr>
      </p:pic>
    </p:spTree>
    <p:extLst>
      <p:ext uri="{BB962C8B-B14F-4D97-AF65-F5344CB8AC3E}">
        <p14:creationId xmlns:p14="http://schemas.microsoft.com/office/powerpoint/2010/main" val="1164000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550EF-8FA6-B7C8-6E70-DE6A288AB21D}"/>
              </a:ext>
            </a:extLst>
          </p:cNvPr>
          <p:cNvPicPr>
            <a:picLocks noChangeAspect="1"/>
          </p:cNvPicPr>
          <p:nvPr/>
        </p:nvPicPr>
        <p:blipFill>
          <a:blip r:embed="rId3"/>
          <a:stretch>
            <a:fillRect/>
          </a:stretch>
        </p:blipFill>
        <p:spPr>
          <a:xfrm>
            <a:off x="685049" y="107567"/>
            <a:ext cx="10356577" cy="6713259"/>
          </a:xfrm>
          <a:prstGeom prst="rect">
            <a:avLst/>
          </a:prstGeom>
        </p:spPr>
      </p:pic>
    </p:spTree>
    <p:extLst>
      <p:ext uri="{BB962C8B-B14F-4D97-AF65-F5344CB8AC3E}">
        <p14:creationId xmlns:p14="http://schemas.microsoft.com/office/powerpoint/2010/main" val="4128773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2B9C-169A-4518-BF7C-0C0CEDB0D629}"/>
              </a:ext>
            </a:extLst>
          </p:cNvPr>
          <p:cNvSpPr>
            <a:spLocks noGrp="1"/>
          </p:cNvSpPr>
          <p:nvPr>
            <p:ph type="title"/>
          </p:nvPr>
        </p:nvSpPr>
        <p:spPr>
          <a:xfrm>
            <a:off x="838200" y="641855"/>
            <a:ext cx="6273800" cy="772107"/>
          </a:xfrm>
        </p:spPr>
        <p:txBody>
          <a:bodyPr>
            <a:normAutofit fontScale="90000"/>
          </a:bodyPr>
          <a:lstStyle/>
          <a:p>
            <a:r>
              <a:rPr lang="en-US" dirty="0">
                <a:solidFill>
                  <a:schemeClr val="bg1">
                    <a:lumMod val="10000"/>
                  </a:schemeClr>
                </a:solidFill>
              </a:rPr>
              <a:t>Seed Packet Strength Activity</a:t>
            </a:r>
          </a:p>
        </p:txBody>
      </p:sp>
      <p:sp>
        <p:nvSpPr>
          <p:cNvPr id="5" name="Rectangle 1">
            <a:extLst>
              <a:ext uri="{FF2B5EF4-FFF2-40B4-BE49-F238E27FC236}">
                <a16:creationId xmlns:a16="http://schemas.microsoft.com/office/drawing/2014/main" id="{F41F596E-4A02-45D9-B7AF-181E0CD0152F}"/>
              </a:ext>
            </a:extLst>
          </p:cNvPr>
          <p:cNvSpPr>
            <a:spLocks noGrp="1" noChangeArrowheads="1"/>
          </p:cNvSpPr>
          <p:nvPr>
            <p:ph idx="1"/>
          </p:nvPr>
        </p:nvSpPr>
        <p:spPr bwMode="auto">
          <a:xfrm>
            <a:off x="532098" y="2132513"/>
            <a:ext cx="473799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Resource:</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From Shelley Moore's “Blog Some Moore.”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Activity:</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Students or families complete seed packets to represent strengths.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Symbolism:</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The seed reminds us to nurture strengths for growth.</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Home Extension:</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Create a communal “strength” flower garden to showcase diverse strengths </a:t>
            </a:r>
          </a:p>
        </p:txBody>
      </p:sp>
      <p:sp>
        <p:nvSpPr>
          <p:cNvPr id="4" name="Slide Number Placeholder 3">
            <a:extLst>
              <a:ext uri="{FF2B5EF4-FFF2-40B4-BE49-F238E27FC236}">
                <a16:creationId xmlns:a16="http://schemas.microsoft.com/office/drawing/2014/main" id="{F04B1781-42BC-444C-B647-D5B56C2C463B}"/>
              </a:ext>
            </a:extLst>
          </p:cNvPr>
          <p:cNvSpPr>
            <a:spLocks noGrp="1"/>
          </p:cNvSpPr>
          <p:nvPr>
            <p:ph type="sldNum" sz="quarter" idx="12"/>
          </p:nvPr>
        </p:nvSpPr>
        <p:spPr/>
        <p:txBody>
          <a:bodyPr/>
          <a:lstStyle/>
          <a:p>
            <a:r>
              <a:rPr lang="en-US"/>
              <a:t>PAGE </a:t>
            </a:r>
            <a:fld id="{4A9B5881-4007-4345-955A-79C2656F0C49}" type="slidenum">
              <a:rPr lang="en-US" smtClean="0"/>
              <a:pPr/>
              <a:t>24</a:t>
            </a:fld>
            <a:endParaRPr lang="en-US" dirty="0"/>
          </a:p>
        </p:txBody>
      </p:sp>
      <p:pic>
        <p:nvPicPr>
          <p:cNvPr id="6" name="Picture 5">
            <a:extLst>
              <a:ext uri="{FF2B5EF4-FFF2-40B4-BE49-F238E27FC236}">
                <a16:creationId xmlns:a16="http://schemas.microsoft.com/office/drawing/2014/main" id="{EF1F0C8A-657F-492D-AA96-FB1481969544}"/>
              </a:ext>
            </a:extLst>
          </p:cNvPr>
          <p:cNvPicPr/>
          <p:nvPr/>
        </p:nvPicPr>
        <p:blipFill>
          <a:blip r:embed="rId3">
            <a:extLst>
              <a:ext uri="{28A0092B-C50C-407E-A947-70E740481C1C}">
                <a14:useLocalDpi xmlns:a14="http://schemas.microsoft.com/office/drawing/2010/main" val="0"/>
              </a:ext>
            </a:extLst>
          </a:blip>
          <a:stretch>
            <a:fillRect/>
          </a:stretch>
        </p:blipFill>
        <p:spPr>
          <a:xfrm>
            <a:off x="5602660" y="1618110"/>
            <a:ext cx="5953125" cy="4598035"/>
          </a:xfrm>
          <a:prstGeom prst="rect">
            <a:avLst/>
          </a:prstGeom>
        </p:spPr>
      </p:pic>
    </p:spTree>
    <p:extLst>
      <p:ext uri="{BB962C8B-B14F-4D97-AF65-F5344CB8AC3E}">
        <p14:creationId xmlns:p14="http://schemas.microsoft.com/office/powerpoint/2010/main" val="477185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BF53-3616-435A-9882-04FDE4DCA0D3}"/>
              </a:ext>
            </a:extLst>
          </p:cNvPr>
          <p:cNvSpPr>
            <a:spLocks noGrp="1"/>
          </p:cNvSpPr>
          <p:nvPr>
            <p:ph type="title"/>
          </p:nvPr>
        </p:nvSpPr>
        <p:spPr>
          <a:xfrm>
            <a:off x="838201" y="612358"/>
            <a:ext cx="6273800" cy="772107"/>
          </a:xfrm>
        </p:spPr>
        <p:txBody>
          <a:bodyPr/>
          <a:lstStyle/>
          <a:p>
            <a:r>
              <a:rPr lang="en-US" dirty="0">
                <a:solidFill>
                  <a:schemeClr val="bg1">
                    <a:lumMod val="10000"/>
                  </a:schemeClr>
                </a:solidFill>
              </a:rPr>
              <a:t>Tree of Strength Activity</a:t>
            </a:r>
          </a:p>
        </p:txBody>
      </p:sp>
      <p:sp>
        <p:nvSpPr>
          <p:cNvPr id="5" name="Rectangle 1">
            <a:extLst>
              <a:ext uri="{FF2B5EF4-FFF2-40B4-BE49-F238E27FC236}">
                <a16:creationId xmlns:a16="http://schemas.microsoft.com/office/drawing/2014/main" id="{82D232EB-D47B-42EF-AB16-02A44999600C}"/>
              </a:ext>
            </a:extLst>
          </p:cNvPr>
          <p:cNvSpPr>
            <a:spLocks noGrp="1" noChangeArrowheads="1"/>
          </p:cNvSpPr>
          <p:nvPr>
            <p:ph idx="1"/>
          </p:nvPr>
        </p:nvSpPr>
        <p:spPr bwMode="auto">
          <a:xfrm>
            <a:off x="838201" y="2129393"/>
            <a:ext cx="475577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Art as a Medium:</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Finding creative ways to uncover student strengths.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Adaptability:</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Suitable for all grades and ability levels.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Activity:</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Create a “Tree of Strength” 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List personal strengths and coping tools.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Use the tree as a symbol of resilience and self-awareness.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bg1">
                  <a:lumMod val="1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bg1">
                    <a:lumMod val="10000"/>
                  </a:schemeClr>
                </a:solidFill>
                <a:effectLst/>
                <a:latin typeface="Arial" panose="020B0604020202020204" pitchFamily="34" charset="0"/>
              </a:rPr>
              <a:t>Benefits:</a:t>
            </a:r>
            <a:r>
              <a:rPr kumimoji="0" lang="en-US" altLang="en-US" sz="1800" b="0" i="0" u="none" strike="noStrike" cap="none" normalizeH="0" baseline="0" dirty="0">
                <a:ln>
                  <a:noFill/>
                </a:ln>
                <a:solidFill>
                  <a:schemeClr val="bg1">
                    <a:lumMod val="10000"/>
                  </a:schemeClr>
                </a:solidFill>
                <a:effectLst/>
                <a:latin typeface="Arial" panose="020B0604020202020204" pitchFamily="34" charset="0"/>
              </a:rPr>
              <a:t> Combines creativity with cognitive engagement to help students connect with their inner strengths. </a:t>
            </a:r>
          </a:p>
        </p:txBody>
      </p:sp>
      <p:sp>
        <p:nvSpPr>
          <p:cNvPr id="4" name="Slide Number Placeholder 3">
            <a:extLst>
              <a:ext uri="{FF2B5EF4-FFF2-40B4-BE49-F238E27FC236}">
                <a16:creationId xmlns:a16="http://schemas.microsoft.com/office/drawing/2014/main" id="{BC1B1135-F18B-4390-AEFC-FBF52A315789}"/>
              </a:ext>
            </a:extLst>
          </p:cNvPr>
          <p:cNvSpPr>
            <a:spLocks noGrp="1"/>
          </p:cNvSpPr>
          <p:nvPr>
            <p:ph type="sldNum" sz="quarter" idx="12"/>
          </p:nvPr>
        </p:nvSpPr>
        <p:spPr/>
        <p:txBody>
          <a:bodyPr/>
          <a:lstStyle/>
          <a:p>
            <a:r>
              <a:rPr lang="en-US"/>
              <a:t>PAGE </a:t>
            </a:r>
            <a:fld id="{4A9B5881-4007-4345-955A-79C2656F0C49}" type="slidenum">
              <a:rPr lang="en-US" smtClean="0"/>
              <a:pPr/>
              <a:t>25</a:t>
            </a:fld>
            <a:endParaRPr lang="en-US" dirty="0"/>
          </a:p>
        </p:txBody>
      </p:sp>
      <p:pic>
        <p:nvPicPr>
          <p:cNvPr id="6" name="Picture 5">
            <a:extLst>
              <a:ext uri="{FF2B5EF4-FFF2-40B4-BE49-F238E27FC236}">
                <a16:creationId xmlns:a16="http://schemas.microsoft.com/office/drawing/2014/main" id="{92471E42-889F-475A-A06C-57208BF2DFEB}"/>
              </a:ext>
            </a:extLst>
          </p:cNvPr>
          <p:cNvPicPr>
            <a:picLocks noChangeAspect="1"/>
          </p:cNvPicPr>
          <p:nvPr/>
        </p:nvPicPr>
        <p:blipFill>
          <a:blip r:embed="rId3"/>
          <a:stretch>
            <a:fillRect/>
          </a:stretch>
        </p:blipFill>
        <p:spPr>
          <a:xfrm>
            <a:off x="6096000" y="2321517"/>
            <a:ext cx="5864354" cy="2560492"/>
          </a:xfrm>
          <a:prstGeom prst="rect">
            <a:avLst/>
          </a:prstGeom>
        </p:spPr>
      </p:pic>
      <p:sp>
        <p:nvSpPr>
          <p:cNvPr id="7" name="Rectangle 6">
            <a:extLst>
              <a:ext uri="{FF2B5EF4-FFF2-40B4-BE49-F238E27FC236}">
                <a16:creationId xmlns:a16="http://schemas.microsoft.com/office/drawing/2014/main" id="{90A5AF98-ED8D-4C9C-9D43-D2EBD50A5FA1}"/>
              </a:ext>
            </a:extLst>
          </p:cNvPr>
          <p:cNvSpPr/>
          <p:nvPr/>
        </p:nvSpPr>
        <p:spPr>
          <a:xfrm>
            <a:off x="5636476" y="5771656"/>
            <a:ext cx="6391834" cy="492443"/>
          </a:xfrm>
          <a:prstGeom prst="rect">
            <a:avLst/>
          </a:prstGeom>
        </p:spPr>
        <p:txBody>
          <a:bodyPr wrap="square">
            <a:spAutoFit/>
          </a:bodyPr>
          <a:lstStyle/>
          <a:p>
            <a:pPr marL="457200" marR="45720" indent="-457200" algn="r">
              <a:spcBef>
                <a:spcPts val="0"/>
              </a:spcBef>
              <a:spcAft>
                <a:spcPts val="0"/>
              </a:spcAft>
            </a:pPr>
            <a:r>
              <a:rPr lang="en-US" sz="1200" dirty="0">
                <a:solidFill>
                  <a:schemeClr val="tx1"/>
                </a:solidFill>
                <a:latin typeface="Times New Roman" panose="02020603050405020304" pitchFamily="18" charset="0"/>
                <a:ea typeface="Times New Roman" panose="02020603050405020304" pitchFamily="18" charset="0"/>
              </a:rPr>
              <a:t>Tree of strength art directive. </a:t>
            </a:r>
            <a:r>
              <a:rPr lang="en-US" sz="1200" dirty="0">
                <a:solidFill>
                  <a:schemeClr val="bg1"/>
                </a:solidFill>
                <a:latin typeface="Times New Roman" panose="02020603050405020304" pitchFamily="18" charset="0"/>
                <a:ea typeface="Times New Roman" panose="02020603050405020304" pitchFamily="18" charset="0"/>
              </a:rPr>
              <a:t>(</a:t>
            </a:r>
            <a:r>
              <a:rPr lang="en-US" sz="1200" dirty="0">
                <a:solidFill>
                  <a:schemeClr val="bg1">
                    <a:lumMod val="10000"/>
                  </a:schemeClr>
                </a:solidFill>
                <a:latin typeface="Times New Roman" panose="02020603050405020304" pitchFamily="18" charset="0"/>
                <a:ea typeface="Times New Roman" panose="02020603050405020304" pitchFamily="18" charset="0"/>
              </a:rPr>
              <a:t>2023, October 31). Retrieved from https://creativityintherapy.com/2017/04/tree-strength-art-directive</a:t>
            </a:r>
            <a:r>
              <a:rPr lang="en-US" dirty="0">
                <a:solidFill>
                  <a:schemeClr val="bg1"/>
                </a:solidFill>
                <a:latin typeface="Times New Roman" panose="02020603050405020304" pitchFamily="18" charset="0"/>
                <a:ea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2592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6F5C1-0061-4A27-B77C-C6CF39651FD6}"/>
              </a:ext>
            </a:extLst>
          </p:cNvPr>
          <p:cNvPicPr>
            <a:picLocks noChangeAspect="1"/>
          </p:cNvPicPr>
          <p:nvPr/>
        </p:nvPicPr>
        <p:blipFill>
          <a:blip r:embed="rId3"/>
          <a:stretch>
            <a:fillRect/>
          </a:stretch>
        </p:blipFill>
        <p:spPr>
          <a:xfrm>
            <a:off x="3456632" y="-81344"/>
            <a:ext cx="4986081" cy="7221655"/>
          </a:xfrm>
          <a:prstGeom prst="rect">
            <a:avLst/>
          </a:prstGeom>
        </p:spPr>
      </p:pic>
    </p:spTree>
    <p:extLst>
      <p:ext uri="{BB962C8B-B14F-4D97-AF65-F5344CB8AC3E}">
        <p14:creationId xmlns:p14="http://schemas.microsoft.com/office/powerpoint/2010/main" val="1104366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2">
          <a:extLst>
            <a:ext uri="{FF2B5EF4-FFF2-40B4-BE49-F238E27FC236}">
              <a16:creationId xmlns:a16="http://schemas.microsoft.com/office/drawing/2014/main" id="{33285DCD-E9DF-245E-BE8B-80BDC01752C3}"/>
            </a:ext>
          </a:extLst>
        </p:cNvPr>
        <p:cNvGrpSpPr/>
        <p:nvPr/>
      </p:nvGrpSpPr>
      <p:grpSpPr>
        <a:xfrm>
          <a:off x="0" y="0"/>
          <a:ext cx="0" cy="0"/>
          <a:chOff x="0" y="0"/>
          <a:chExt cx="0" cy="0"/>
        </a:xfrm>
      </p:grpSpPr>
      <p:grpSp>
        <p:nvGrpSpPr>
          <p:cNvPr id="523" name="Google Shape;523;p25">
            <a:extLst>
              <a:ext uri="{FF2B5EF4-FFF2-40B4-BE49-F238E27FC236}">
                <a16:creationId xmlns:a16="http://schemas.microsoft.com/office/drawing/2014/main" id="{88F5DE23-B615-6BDA-7379-6ED17B80312A}"/>
              </a:ext>
            </a:extLst>
          </p:cNvPr>
          <p:cNvGrpSpPr/>
          <p:nvPr/>
        </p:nvGrpSpPr>
        <p:grpSpPr>
          <a:xfrm>
            <a:off x="8881610" y="-37849"/>
            <a:ext cx="2256582" cy="1783868"/>
            <a:chOff x="8881610" y="-37849"/>
            <a:chExt cx="2256582" cy="1783868"/>
          </a:xfrm>
        </p:grpSpPr>
        <p:sp>
          <p:nvSpPr>
            <p:cNvPr id="524" name="Google Shape;524;p25">
              <a:extLst>
                <a:ext uri="{FF2B5EF4-FFF2-40B4-BE49-F238E27FC236}">
                  <a16:creationId xmlns:a16="http://schemas.microsoft.com/office/drawing/2014/main" id="{63612D08-8878-0AA7-EF5C-C5F81D95B002}"/>
                </a:ext>
              </a:extLst>
            </p:cNvPr>
            <p:cNvSpPr/>
            <p:nvPr/>
          </p:nvSpPr>
          <p:spPr>
            <a:xfrm flipH="1">
              <a:off x="8881610" y="-37849"/>
              <a:ext cx="2256582" cy="17838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525" name="Google Shape;525;p25">
              <a:extLst>
                <a:ext uri="{FF2B5EF4-FFF2-40B4-BE49-F238E27FC236}">
                  <a16:creationId xmlns:a16="http://schemas.microsoft.com/office/drawing/2014/main" id="{D8EBC8CC-F2AF-938F-A93D-E9E098906281}"/>
                </a:ext>
              </a:extLst>
            </p:cNvPr>
            <p:cNvSpPr/>
            <p:nvPr/>
          </p:nvSpPr>
          <p:spPr>
            <a:xfrm flipH="1">
              <a:off x="8881610" y="-37849"/>
              <a:ext cx="2256582" cy="1783868"/>
            </a:xfrm>
            <a:custGeom>
              <a:avLst/>
              <a:gdLst/>
              <a:ahLst/>
              <a:cxnLst/>
              <a:rect l="l" t="t" r="r" b="b"/>
              <a:pathLst>
                <a:path w="2654802" h="2098668" extrusionOk="0">
                  <a:moveTo>
                    <a:pt x="0" y="2098669"/>
                  </a:moveTo>
                  <a:cubicBezTo>
                    <a:pt x="0" y="2098669"/>
                    <a:pt x="455717" y="1603379"/>
                    <a:pt x="956162" y="1390587"/>
                  </a:cubicBezTo>
                  <a:cubicBezTo>
                    <a:pt x="1268790" y="1257659"/>
                    <a:pt x="1628166" y="1117091"/>
                    <a:pt x="1838065" y="1005025"/>
                  </a:cubicBezTo>
                  <a:cubicBezTo>
                    <a:pt x="2588788" y="604218"/>
                    <a:pt x="2654803" y="0"/>
                    <a:pt x="2654803" y="0"/>
                  </a:cubicBezTo>
                  <a:cubicBezTo>
                    <a:pt x="2654803" y="0"/>
                    <a:pt x="282785" y="0"/>
                    <a:pt x="0" y="0"/>
                  </a:cubicBezTo>
                  <a:lnTo>
                    <a:pt x="0" y="2098669"/>
                  </a:ln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6" name="Google Shape;526;p25">
            <a:extLst>
              <a:ext uri="{FF2B5EF4-FFF2-40B4-BE49-F238E27FC236}">
                <a16:creationId xmlns:a16="http://schemas.microsoft.com/office/drawing/2014/main" id="{4F436F54-19A4-67BA-0B71-CDF61F02B310}"/>
              </a:ext>
            </a:extLst>
          </p:cNvPr>
          <p:cNvGrpSpPr/>
          <p:nvPr/>
        </p:nvGrpSpPr>
        <p:grpSpPr>
          <a:xfrm>
            <a:off x="4" y="2741607"/>
            <a:ext cx="3948422" cy="4211577"/>
            <a:chOff x="4" y="2741607"/>
            <a:chExt cx="3948422" cy="4211577"/>
          </a:xfrm>
        </p:grpSpPr>
        <p:sp>
          <p:nvSpPr>
            <p:cNvPr id="527" name="Google Shape;527;p25">
              <a:extLst>
                <a:ext uri="{FF2B5EF4-FFF2-40B4-BE49-F238E27FC236}">
                  <a16:creationId xmlns:a16="http://schemas.microsoft.com/office/drawing/2014/main" id="{55263E64-6D25-5BD9-2AF6-D4EB4330C184}"/>
                </a:ext>
              </a:extLst>
            </p:cNvPr>
            <p:cNvSpPr/>
            <p:nvPr/>
          </p:nvSpPr>
          <p:spPr>
            <a:xfrm flipH="1">
              <a:off x="4" y="2741607"/>
              <a:ext cx="3948421" cy="4211576"/>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25">
              <a:extLst>
                <a:ext uri="{FF2B5EF4-FFF2-40B4-BE49-F238E27FC236}">
                  <a16:creationId xmlns:a16="http://schemas.microsoft.com/office/drawing/2014/main" id="{08217573-2FE5-C1B4-BB01-3122E5F16775}"/>
                </a:ext>
              </a:extLst>
            </p:cNvPr>
            <p:cNvSpPr/>
            <p:nvPr/>
          </p:nvSpPr>
          <p:spPr>
            <a:xfrm flipH="1">
              <a:off x="4" y="2741607"/>
              <a:ext cx="3948421" cy="4211576"/>
            </a:xfrm>
            <a:custGeom>
              <a:avLst/>
              <a:gdLst/>
              <a:ahLst/>
              <a:cxnLst/>
              <a:rect l="l" t="t" r="r" b="b"/>
              <a:pathLst>
                <a:path w="3769376" h="4020598" extrusionOk="0">
                  <a:moveTo>
                    <a:pt x="1" y="4005862"/>
                  </a:moveTo>
                  <a:cubicBezTo>
                    <a:pt x="152505" y="2841951"/>
                    <a:pt x="684281" y="3332968"/>
                    <a:pt x="958896" y="2738010"/>
                  </a:cubicBezTo>
                  <a:cubicBezTo>
                    <a:pt x="1106818" y="2417526"/>
                    <a:pt x="1008120" y="1945670"/>
                    <a:pt x="1266367" y="1688796"/>
                  </a:cubicBezTo>
                  <a:cubicBezTo>
                    <a:pt x="1469133" y="1487128"/>
                    <a:pt x="2069410" y="1877123"/>
                    <a:pt x="2366768" y="1292727"/>
                  </a:cubicBezTo>
                  <a:cubicBezTo>
                    <a:pt x="2947421" y="151640"/>
                    <a:pt x="3769377" y="0"/>
                    <a:pt x="3769377" y="0"/>
                  </a:cubicBezTo>
                  <a:lnTo>
                    <a:pt x="3769377" y="4005862"/>
                  </a:lnTo>
                  <a:cubicBezTo>
                    <a:pt x="3769377" y="4005862"/>
                    <a:pt x="1664292" y="4001509"/>
                    <a:pt x="1369880" y="4014904"/>
                  </a:cubicBezTo>
                  <a:cubicBezTo>
                    <a:pt x="1087530" y="4027829"/>
                    <a:pt x="-1345" y="4016109"/>
                    <a:pt x="1" y="4005862"/>
                  </a:cubicBez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31" name="Google Shape;531;p25">
            <a:extLst>
              <a:ext uri="{FF2B5EF4-FFF2-40B4-BE49-F238E27FC236}">
                <a16:creationId xmlns:a16="http://schemas.microsoft.com/office/drawing/2014/main" id="{73DEEDE3-43DC-AFA6-547C-B7F73AD27B2A}"/>
              </a:ext>
            </a:extLst>
          </p:cNvPr>
          <p:cNvGrpSpPr/>
          <p:nvPr/>
        </p:nvGrpSpPr>
        <p:grpSpPr>
          <a:xfrm>
            <a:off x="-658654" y="-839660"/>
            <a:ext cx="3473456" cy="3162107"/>
            <a:chOff x="-658654" y="-839660"/>
            <a:chExt cx="3473456" cy="3162107"/>
          </a:xfrm>
        </p:grpSpPr>
        <p:sp>
          <p:nvSpPr>
            <p:cNvPr id="532" name="Google Shape;532;p25">
              <a:extLst>
                <a:ext uri="{FF2B5EF4-FFF2-40B4-BE49-F238E27FC236}">
                  <a16:creationId xmlns:a16="http://schemas.microsoft.com/office/drawing/2014/main" id="{BC8E18CD-1A98-4D74-8433-A5480DB4D1A2}"/>
                </a:ext>
              </a:extLst>
            </p:cNvPr>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25">
              <a:extLst>
                <a:ext uri="{FF2B5EF4-FFF2-40B4-BE49-F238E27FC236}">
                  <a16:creationId xmlns:a16="http://schemas.microsoft.com/office/drawing/2014/main" id="{3896EE59-8365-6190-B763-92660D262B85}"/>
                </a:ext>
              </a:extLst>
            </p:cNvPr>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4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34" name="Google Shape;534;p25">
            <a:extLst>
              <a:ext uri="{FF2B5EF4-FFF2-40B4-BE49-F238E27FC236}">
                <a16:creationId xmlns:a16="http://schemas.microsoft.com/office/drawing/2014/main" id="{19E46206-0AEA-AE36-5DA7-5F4BFB067FB0}"/>
              </a:ext>
            </a:extLst>
          </p:cNvPr>
          <p:cNvGrpSpPr/>
          <p:nvPr/>
        </p:nvGrpSpPr>
        <p:grpSpPr>
          <a:xfrm>
            <a:off x="9982458" y="-159479"/>
            <a:ext cx="2532890" cy="3065392"/>
            <a:chOff x="9982458" y="-159479"/>
            <a:chExt cx="2532890" cy="3065392"/>
          </a:xfrm>
        </p:grpSpPr>
        <p:sp>
          <p:nvSpPr>
            <p:cNvPr id="535" name="Google Shape;535;p25">
              <a:extLst>
                <a:ext uri="{FF2B5EF4-FFF2-40B4-BE49-F238E27FC236}">
                  <a16:creationId xmlns:a16="http://schemas.microsoft.com/office/drawing/2014/main" id="{FC72B371-8C3E-6980-E9CD-FF85C01CEEE1}"/>
                </a:ext>
              </a:extLst>
            </p:cNvPr>
            <p:cNvSpPr/>
            <p:nvPr/>
          </p:nvSpPr>
          <p:spPr>
            <a:xfrm flipH="1">
              <a:off x="9982458" y="-159479"/>
              <a:ext cx="2532890" cy="3065392"/>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25">
              <a:extLst>
                <a:ext uri="{FF2B5EF4-FFF2-40B4-BE49-F238E27FC236}">
                  <a16:creationId xmlns:a16="http://schemas.microsoft.com/office/drawing/2014/main" id="{A1680457-6D1C-4119-3C53-164767D7F9AE}"/>
                </a:ext>
              </a:extLst>
            </p:cNvPr>
            <p:cNvSpPr/>
            <p:nvPr/>
          </p:nvSpPr>
          <p:spPr>
            <a:xfrm flipH="1">
              <a:off x="9982458" y="-159479"/>
              <a:ext cx="2532890" cy="3065392"/>
            </a:xfrm>
            <a:custGeom>
              <a:avLst/>
              <a:gdLst/>
              <a:ahLst/>
              <a:cxnLst/>
              <a:rect l="l" t="t" r="r" b="b"/>
              <a:pathLst>
                <a:path w="2545618" h="3080796" extrusionOk="0">
                  <a:moveTo>
                    <a:pt x="0" y="86944"/>
                  </a:moveTo>
                  <a:cubicBezTo>
                    <a:pt x="0" y="86944"/>
                    <a:pt x="827025" y="0"/>
                    <a:pt x="1085272" y="0"/>
                  </a:cubicBezTo>
                  <a:cubicBezTo>
                    <a:pt x="1809561" y="0"/>
                    <a:pt x="2084691" y="776535"/>
                    <a:pt x="2264640" y="1184505"/>
                  </a:cubicBezTo>
                  <a:cubicBezTo>
                    <a:pt x="2429206" y="1557610"/>
                    <a:pt x="2551270" y="1787540"/>
                    <a:pt x="2545416" y="2308019"/>
                  </a:cubicBezTo>
                  <a:cubicBezTo>
                    <a:pt x="2542684" y="2550714"/>
                    <a:pt x="2387354" y="3166628"/>
                    <a:pt x="1990675" y="3070750"/>
                  </a:cubicBezTo>
                  <a:cubicBezTo>
                    <a:pt x="1235699" y="2888270"/>
                    <a:pt x="1839638" y="2055652"/>
                    <a:pt x="974445" y="1922444"/>
                  </a:cubicBezTo>
                  <a:cubicBezTo>
                    <a:pt x="568653" y="1859971"/>
                    <a:pt x="0" y="1861693"/>
                    <a:pt x="0" y="1861693"/>
                  </a:cubicBezTo>
                  <a:lnTo>
                    <a:pt x="0" y="86944"/>
                  </a:ln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37" name="Google Shape;537;p25">
            <a:extLst>
              <a:ext uri="{FF2B5EF4-FFF2-40B4-BE49-F238E27FC236}">
                <a16:creationId xmlns:a16="http://schemas.microsoft.com/office/drawing/2014/main" id="{CF4B82F3-6640-355E-AC2E-30B6EC28A242}"/>
              </a:ext>
            </a:extLst>
          </p:cNvPr>
          <p:cNvGrpSpPr/>
          <p:nvPr/>
        </p:nvGrpSpPr>
        <p:grpSpPr>
          <a:xfrm>
            <a:off x="9975901" y="-251525"/>
            <a:ext cx="2963170" cy="1519188"/>
            <a:chOff x="9975901" y="-251525"/>
            <a:chExt cx="2963170" cy="1519188"/>
          </a:xfrm>
        </p:grpSpPr>
        <p:sp>
          <p:nvSpPr>
            <p:cNvPr id="538" name="Google Shape;538;p25">
              <a:extLst>
                <a:ext uri="{FF2B5EF4-FFF2-40B4-BE49-F238E27FC236}">
                  <a16:creationId xmlns:a16="http://schemas.microsoft.com/office/drawing/2014/main" id="{BCF9AF54-95CA-5E26-D89F-8F3A8A41EDEF}"/>
                </a:ext>
              </a:extLst>
            </p:cNvPr>
            <p:cNvSpPr/>
            <p:nvPr/>
          </p:nvSpPr>
          <p:spPr>
            <a:xfrm>
              <a:off x="9975901" y="-251525"/>
              <a:ext cx="2963170" cy="1519188"/>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25">
              <a:extLst>
                <a:ext uri="{FF2B5EF4-FFF2-40B4-BE49-F238E27FC236}">
                  <a16:creationId xmlns:a16="http://schemas.microsoft.com/office/drawing/2014/main" id="{1CE8BA0F-EC01-9C48-E830-E22C235CEA73}"/>
                </a:ext>
              </a:extLst>
            </p:cNvPr>
            <p:cNvSpPr/>
            <p:nvPr/>
          </p:nvSpPr>
          <p:spPr>
            <a:xfrm>
              <a:off x="9975901" y="-251525"/>
              <a:ext cx="2963170" cy="1519188"/>
            </a:xfrm>
            <a:custGeom>
              <a:avLst/>
              <a:gdLst/>
              <a:ahLst/>
              <a:cxnLst/>
              <a:rect l="l" t="t" r="r" b="b"/>
              <a:pathLst>
                <a:path w="6441674" h="3302583" extrusionOk="0">
                  <a:moveTo>
                    <a:pt x="6617" y="2553101"/>
                  </a:moveTo>
                  <a:cubicBezTo>
                    <a:pt x="34746" y="2475004"/>
                    <a:pt x="146409" y="2480811"/>
                    <a:pt x="197329" y="2483235"/>
                  </a:cubicBezTo>
                  <a:cubicBezTo>
                    <a:pt x="355947" y="2490783"/>
                    <a:pt x="535520" y="2579595"/>
                    <a:pt x="619745" y="2626041"/>
                  </a:cubicBezTo>
                  <a:cubicBezTo>
                    <a:pt x="639402" y="2615540"/>
                    <a:pt x="651785" y="2608883"/>
                    <a:pt x="664175" y="2602366"/>
                  </a:cubicBezTo>
                  <a:cubicBezTo>
                    <a:pt x="762276" y="2550891"/>
                    <a:pt x="873029" y="2494239"/>
                    <a:pt x="994310" y="2434298"/>
                  </a:cubicBezTo>
                  <a:cubicBezTo>
                    <a:pt x="1080169" y="2391858"/>
                    <a:pt x="1075688" y="2399687"/>
                    <a:pt x="1162987" y="2358291"/>
                  </a:cubicBezTo>
                  <a:cubicBezTo>
                    <a:pt x="1125871" y="2363555"/>
                    <a:pt x="563481" y="2399211"/>
                    <a:pt x="595159" y="2184611"/>
                  </a:cubicBezTo>
                  <a:cubicBezTo>
                    <a:pt x="596981" y="2172288"/>
                    <a:pt x="600605" y="2161880"/>
                    <a:pt x="605547" y="2153013"/>
                  </a:cubicBezTo>
                  <a:cubicBezTo>
                    <a:pt x="640205" y="2090929"/>
                    <a:pt x="743678" y="2107190"/>
                    <a:pt x="805501" y="2116319"/>
                  </a:cubicBezTo>
                  <a:cubicBezTo>
                    <a:pt x="980031" y="2142083"/>
                    <a:pt x="1257117" y="2281882"/>
                    <a:pt x="1285768" y="2296435"/>
                  </a:cubicBezTo>
                  <a:cubicBezTo>
                    <a:pt x="1422748" y="2231907"/>
                    <a:pt x="1512002" y="2195467"/>
                    <a:pt x="1650729" y="2135044"/>
                  </a:cubicBezTo>
                  <a:cubicBezTo>
                    <a:pt x="1585906" y="2142873"/>
                    <a:pt x="1493156" y="2131810"/>
                    <a:pt x="1469997" y="2129412"/>
                  </a:cubicBezTo>
                  <a:cubicBezTo>
                    <a:pt x="1313368" y="2113205"/>
                    <a:pt x="1166437" y="2091398"/>
                    <a:pt x="1064993" y="1954821"/>
                  </a:cubicBezTo>
                  <a:cubicBezTo>
                    <a:pt x="1029678" y="1907277"/>
                    <a:pt x="992569" y="1822089"/>
                    <a:pt x="1029310" y="1765167"/>
                  </a:cubicBezTo>
                  <a:cubicBezTo>
                    <a:pt x="1068810" y="1703975"/>
                    <a:pt x="1173020" y="1711430"/>
                    <a:pt x="1227656" y="1736660"/>
                  </a:cubicBezTo>
                  <a:cubicBezTo>
                    <a:pt x="1349493" y="1792922"/>
                    <a:pt x="1382015" y="1877742"/>
                    <a:pt x="1493410" y="1955631"/>
                  </a:cubicBezTo>
                  <a:cubicBezTo>
                    <a:pt x="1534150" y="1984115"/>
                    <a:pt x="1698554" y="2067670"/>
                    <a:pt x="1734726" y="2091405"/>
                  </a:cubicBezTo>
                  <a:cubicBezTo>
                    <a:pt x="1842907" y="2044651"/>
                    <a:pt x="1951048" y="1998869"/>
                    <a:pt x="2059061" y="1955578"/>
                  </a:cubicBezTo>
                  <a:cubicBezTo>
                    <a:pt x="2105935" y="1936785"/>
                    <a:pt x="2151417" y="1919975"/>
                    <a:pt x="2197474" y="1902200"/>
                  </a:cubicBezTo>
                  <a:cubicBezTo>
                    <a:pt x="2173531" y="1903814"/>
                    <a:pt x="2149448" y="1905455"/>
                    <a:pt x="2125009" y="1904196"/>
                  </a:cubicBezTo>
                  <a:cubicBezTo>
                    <a:pt x="1962976" y="1895818"/>
                    <a:pt x="1874357" y="1830384"/>
                    <a:pt x="1736849" y="1726944"/>
                  </a:cubicBezTo>
                  <a:cubicBezTo>
                    <a:pt x="1659864" y="1669029"/>
                    <a:pt x="1539923" y="1505844"/>
                    <a:pt x="1572565" y="1403991"/>
                  </a:cubicBezTo>
                  <a:cubicBezTo>
                    <a:pt x="1577227" y="1389441"/>
                    <a:pt x="1584895" y="1375900"/>
                    <a:pt x="1596341" y="1364342"/>
                  </a:cubicBezTo>
                  <a:cubicBezTo>
                    <a:pt x="1680585" y="1279429"/>
                    <a:pt x="1786643" y="1332134"/>
                    <a:pt x="1838038" y="1399840"/>
                  </a:cubicBezTo>
                  <a:cubicBezTo>
                    <a:pt x="1937915" y="1531401"/>
                    <a:pt x="1952032" y="1569640"/>
                    <a:pt x="2071572" y="1680402"/>
                  </a:cubicBezTo>
                  <a:cubicBezTo>
                    <a:pt x="2157478" y="1760004"/>
                    <a:pt x="2287920" y="1819615"/>
                    <a:pt x="2346662" y="1845201"/>
                  </a:cubicBezTo>
                  <a:cubicBezTo>
                    <a:pt x="2524743" y="1779537"/>
                    <a:pt x="2663094" y="1734372"/>
                    <a:pt x="2826314" y="1686173"/>
                  </a:cubicBezTo>
                  <a:cubicBezTo>
                    <a:pt x="2651883" y="1648848"/>
                    <a:pt x="2427819" y="1569770"/>
                    <a:pt x="2314964" y="1494574"/>
                  </a:cubicBezTo>
                  <a:cubicBezTo>
                    <a:pt x="2200213" y="1418106"/>
                    <a:pt x="2142228" y="1301602"/>
                    <a:pt x="2180610" y="1229775"/>
                  </a:cubicBezTo>
                  <a:cubicBezTo>
                    <a:pt x="2193402" y="1205833"/>
                    <a:pt x="2216916" y="1186952"/>
                    <a:pt x="2252599" y="1176091"/>
                  </a:cubicBezTo>
                  <a:cubicBezTo>
                    <a:pt x="2437243" y="1119814"/>
                    <a:pt x="2621464" y="1385564"/>
                    <a:pt x="2736972" y="1489906"/>
                  </a:cubicBezTo>
                  <a:cubicBezTo>
                    <a:pt x="2764163" y="1514447"/>
                    <a:pt x="2935680" y="1652552"/>
                    <a:pt x="2935680" y="1652552"/>
                  </a:cubicBezTo>
                  <a:cubicBezTo>
                    <a:pt x="2935680" y="1652552"/>
                    <a:pt x="3337783" y="1552004"/>
                    <a:pt x="3470725" y="1531532"/>
                  </a:cubicBezTo>
                  <a:cubicBezTo>
                    <a:pt x="3594825" y="1512409"/>
                    <a:pt x="3741227" y="1491578"/>
                    <a:pt x="3879191" y="1471378"/>
                  </a:cubicBezTo>
                  <a:cubicBezTo>
                    <a:pt x="3787974" y="1459019"/>
                    <a:pt x="3695753" y="1444975"/>
                    <a:pt x="3657645" y="1434844"/>
                  </a:cubicBezTo>
                  <a:cubicBezTo>
                    <a:pt x="3433756" y="1375318"/>
                    <a:pt x="3259493" y="1343342"/>
                    <a:pt x="3042367" y="1236283"/>
                  </a:cubicBezTo>
                  <a:cubicBezTo>
                    <a:pt x="2840177" y="1136577"/>
                    <a:pt x="2680929" y="977866"/>
                    <a:pt x="2768851" y="808445"/>
                  </a:cubicBezTo>
                  <a:cubicBezTo>
                    <a:pt x="2789144" y="769348"/>
                    <a:pt x="2822630" y="729744"/>
                    <a:pt x="2871721" y="690064"/>
                  </a:cubicBezTo>
                  <a:cubicBezTo>
                    <a:pt x="3182809" y="438834"/>
                    <a:pt x="3477355" y="960055"/>
                    <a:pt x="3697226" y="1127372"/>
                  </a:cubicBezTo>
                  <a:cubicBezTo>
                    <a:pt x="3864055" y="1254383"/>
                    <a:pt x="4005769" y="1375568"/>
                    <a:pt x="4074416" y="1442552"/>
                  </a:cubicBezTo>
                  <a:cubicBezTo>
                    <a:pt x="4074550" y="1442649"/>
                    <a:pt x="4074751" y="1442657"/>
                    <a:pt x="4074751" y="1442715"/>
                  </a:cubicBezTo>
                  <a:cubicBezTo>
                    <a:pt x="4114265" y="1437051"/>
                    <a:pt x="4146345" y="1431790"/>
                    <a:pt x="4186796" y="1426055"/>
                  </a:cubicBezTo>
                  <a:cubicBezTo>
                    <a:pt x="4229994" y="1419926"/>
                    <a:pt x="4273861" y="1413708"/>
                    <a:pt x="4318062" y="1407543"/>
                  </a:cubicBezTo>
                  <a:cubicBezTo>
                    <a:pt x="4601223" y="1367866"/>
                    <a:pt x="4823573" y="1330886"/>
                    <a:pt x="5122605" y="1291408"/>
                  </a:cubicBezTo>
                  <a:cubicBezTo>
                    <a:pt x="5018597" y="1247172"/>
                    <a:pt x="4896773" y="1158944"/>
                    <a:pt x="4772204" y="1111549"/>
                  </a:cubicBezTo>
                  <a:cubicBezTo>
                    <a:pt x="4426826" y="980103"/>
                    <a:pt x="3272887" y="495594"/>
                    <a:pt x="3402613" y="172049"/>
                  </a:cubicBezTo>
                  <a:cubicBezTo>
                    <a:pt x="3406833" y="161614"/>
                    <a:pt x="3412257" y="151167"/>
                    <a:pt x="3419222" y="141087"/>
                  </a:cubicBezTo>
                  <a:cubicBezTo>
                    <a:pt x="3595495" y="-115471"/>
                    <a:pt x="4116006" y="-46965"/>
                    <a:pt x="4620177" y="553338"/>
                  </a:cubicBezTo>
                  <a:cubicBezTo>
                    <a:pt x="4952695" y="949252"/>
                    <a:pt x="5201030" y="1223616"/>
                    <a:pt x="5254541" y="1282496"/>
                  </a:cubicBezTo>
                  <a:cubicBezTo>
                    <a:pt x="5420968" y="1260600"/>
                    <a:pt x="5579693" y="1238112"/>
                    <a:pt x="5747058" y="1216717"/>
                  </a:cubicBezTo>
                  <a:cubicBezTo>
                    <a:pt x="5917102" y="1194992"/>
                    <a:pt x="6391737" y="1135856"/>
                    <a:pt x="6393813" y="1135636"/>
                  </a:cubicBezTo>
                  <a:cubicBezTo>
                    <a:pt x="6417254" y="1132784"/>
                    <a:pt x="6438417" y="1149651"/>
                    <a:pt x="6441364" y="1173131"/>
                  </a:cubicBezTo>
                  <a:cubicBezTo>
                    <a:pt x="6444177" y="1196592"/>
                    <a:pt x="6427568" y="1217947"/>
                    <a:pt x="6404194" y="1220833"/>
                  </a:cubicBezTo>
                  <a:cubicBezTo>
                    <a:pt x="6402185" y="1221077"/>
                    <a:pt x="5927884" y="1280067"/>
                    <a:pt x="5757907" y="1301749"/>
                  </a:cubicBezTo>
                  <a:cubicBezTo>
                    <a:pt x="5666758" y="1313399"/>
                    <a:pt x="5580832" y="1325857"/>
                    <a:pt x="5489749" y="1337642"/>
                  </a:cubicBezTo>
                  <a:cubicBezTo>
                    <a:pt x="5449231" y="1449560"/>
                    <a:pt x="5030786" y="2601783"/>
                    <a:pt x="4924902" y="2779315"/>
                  </a:cubicBezTo>
                  <a:cubicBezTo>
                    <a:pt x="4856523" y="2893978"/>
                    <a:pt x="4779906" y="3056421"/>
                    <a:pt x="4608523" y="2968117"/>
                  </a:cubicBezTo>
                  <a:cubicBezTo>
                    <a:pt x="4451271" y="2887087"/>
                    <a:pt x="4501903" y="2563147"/>
                    <a:pt x="4606782" y="2366482"/>
                  </a:cubicBezTo>
                  <a:cubicBezTo>
                    <a:pt x="4763833" y="2071789"/>
                    <a:pt x="5205651" y="1507719"/>
                    <a:pt x="5359420" y="1345791"/>
                  </a:cubicBezTo>
                  <a:cubicBezTo>
                    <a:pt x="5086105" y="1381325"/>
                    <a:pt x="4906016" y="1414681"/>
                    <a:pt x="4642076" y="1450835"/>
                  </a:cubicBezTo>
                  <a:cubicBezTo>
                    <a:pt x="4641943" y="1450858"/>
                    <a:pt x="4641809" y="1450998"/>
                    <a:pt x="4641608" y="1451000"/>
                  </a:cubicBezTo>
                  <a:cubicBezTo>
                    <a:pt x="4533045" y="1586663"/>
                    <a:pt x="4240575" y="2016878"/>
                    <a:pt x="4077564" y="2293970"/>
                  </a:cubicBezTo>
                  <a:cubicBezTo>
                    <a:pt x="3893858" y="2606344"/>
                    <a:pt x="3832980" y="3212674"/>
                    <a:pt x="3450900" y="3022934"/>
                  </a:cubicBezTo>
                  <a:cubicBezTo>
                    <a:pt x="3258622" y="2927451"/>
                    <a:pt x="3314143" y="2536666"/>
                    <a:pt x="3477958" y="2196297"/>
                  </a:cubicBezTo>
                  <a:cubicBezTo>
                    <a:pt x="3501331" y="2147675"/>
                    <a:pt x="3526981" y="2100145"/>
                    <a:pt x="3554441" y="2054597"/>
                  </a:cubicBezTo>
                  <a:cubicBezTo>
                    <a:pt x="3735869" y="1753069"/>
                    <a:pt x="4008113" y="1591760"/>
                    <a:pt x="4240307" y="1504919"/>
                  </a:cubicBezTo>
                  <a:cubicBezTo>
                    <a:pt x="4226444" y="1506876"/>
                    <a:pt x="4212313" y="1508814"/>
                    <a:pt x="4198650" y="1510757"/>
                  </a:cubicBezTo>
                  <a:cubicBezTo>
                    <a:pt x="3940337" y="1547371"/>
                    <a:pt x="3701043" y="1582574"/>
                    <a:pt x="3483918" y="1616067"/>
                  </a:cubicBezTo>
                  <a:cubicBezTo>
                    <a:pt x="3420562" y="1625830"/>
                    <a:pt x="3354661" y="1638094"/>
                    <a:pt x="3286550" y="1652423"/>
                  </a:cubicBezTo>
                  <a:cubicBezTo>
                    <a:pt x="3237794" y="1772032"/>
                    <a:pt x="3069692" y="2188629"/>
                    <a:pt x="2991000" y="2518061"/>
                  </a:cubicBezTo>
                  <a:cubicBezTo>
                    <a:pt x="2919808" y="2816297"/>
                    <a:pt x="3000175" y="3255791"/>
                    <a:pt x="2682228" y="3203144"/>
                  </a:cubicBezTo>
                  <a:cubicBezTo>
                    <a:pt x="2499889" y="3172946"/>
                    <a:pt x="2516170" y="2872319"/>
                    <a:pt x="2618665" y="2560615"/>
                  </a:cubicBezTo>
                  <a:cubicBezTo>
                    <a:pt x="2639895" y="2496047"/>
                    <a:pt x="2666671" y="2431927"/>
                    <a:pt x="2697485" y="2369013"/>
                  </a:cubicBezTo>
                  <a:cubicBezTo>
                    <a:pt x="2841985" y="2073905"/>
                    <a:pt x="2997228" y="1826617"/>
                    <a:pt x="3133718" y="1686673"/>
                  </a:cubicBezTo>
                  <a:cubicBezTo>
                    <a:pt x="3086971" y="1697436"/>
                    <a:pt x="2791019" y="1782696"/>
                    <a:pt x="2645648" y="1831144"/>
                  </a:cubicBezTo>
                  <a:cubicBezTo>
                    <a:pt x="2611144" y="1912943"/>
                    <a:pt x="2548290" y="2065620"/>
                    <a:pt x="2488597" y="2250164"/>
                  </a:cubicBezTo>
                  <a:cubicBezTo>
                    <a:pt x="2407118" y="2502075"/>
                    <a:pt x="2356132" y="2781083"/>
                    <a:pt x="2192344" y="2729105"/>
                  </a:cubicBezTo>
                  <a:cubicBezTo>
                    <a:pt x="2004037" y="2669339"/>
                    <a:pt x="2105513" y="2404027"/>
                    <a:pt x="2225241" y="2190029"/>
                  </a:cubicBezTo>
                  <a:cubicBezTo>
                    <a:pt x="2299654" y="2057034"/>
                    <a:pt x="2376666" y="1965811"/>
                    <a:pt x="2446103" y="1900714"/>
                  </a:cubicBezTo>
                  <a:cubicBezTo>
                    <a:pt x="2330348" y="1942417"/>
                    <a:pt x="2212603" y="1986405"/>
                    <a:pt x="2091014" y="2035154"/>
                  </a:cubicBezTo>
                  <a:cubicBezTo>
                    <a:pt x="2025046" y="2061595"/>
                    <a:pt x="1958803" y="2089369"/>
                    <a:pt x="1892648" y="2117149"/>
                  </a:cubicBezTo>
                  <a:cubicBezTo>
                    <a:pt x="1864191" y="2176172"/>
                    <a:pt x="1760879" y="2393190"/>
                    <a:pt x="1745120" y="2487401"/>
                  </a:cubicBezTo>
                  <a:cubicBezTo>
                    <a:pt x="1717527" y="2652375"/>
                    <a:pt x="1702881" y="2818741"/>
                    <a:pt x="1578157" y="2809606"/>
                  </a:cubicBezTo>
                  <a:cubicBezTo>
                    <a:pt x="1454995" y="2800592"/>
                    <a:pt x="1451901" y="2638417"/>
                    <a:pt x="1540258" y="2464885"/>
                  </a:cubicBezTo>
                  <a:cubicBezTo>
                    <a:pt x="1595175" y="2357018"/>
                    <a:pt x="1710616" y="2222832"/>
                    <a:pt x="1793026" y="2151312"/>
                  </a:cubicBezTo>
                  <a:cubicBezTo>
                    <a:pt x="1635962" y="2218064"/>
                    <a:pt x="1530795" y="2276243"/>
                    <a:pt x="1375384" y="2348700"/>
                  </a:cubicBezTo>
                  <a:cubicBezTo>
                    <a:pt x="1342427" y="2414006"/>
                    <a:pt x="1296116" y="2520673"/>
                    <a:pt x="1279667" y="2643400"/>
                  </a:cubicBezTo>
                  <a:cubicBezTo>
                    <a:pt x="1261417" y="2779623"/>
                    <a:pt x="1217389" y="2908190"/>
                    <a:pt x="1118846" y="2875949"/>
                  </a:cubicBezTo>
                  <a:cubicBezTo>
                    <a:pt x="994819" y="2835384"/>
                    <a:pt x="1047781" y="2664175"/>
                    <a:pt x="1121357" y="2534556"/>
                  </a:cubicBezTo>
                  <a:cubicBezTo>
                    <a:pt x="1143384" y="2495759"/>
                    <a:pt x="1184043" y="2456205"/>
                    <a:pt x="1227536" y="2418620"/>
                  </a:cubicBezTo>
                  <a:cubicBezTo>
                    <a:pt x="1162592" y="2449702"/>
                    <a:pt x="1096202" y="2479424"/>
                    <a:pt x="1032143" y="2511076"/>
                  </a:cubicBezTo>
                  <a:cubicBezTo>
                    <a:pt x="999031" y="2527444"/>
                    <a:pt x="973488" y="2541106"/>
                    <a:pt x="941971" y="2556959"/>
                  </a:cubicBezTo>
                  <a:cubicBezTo>
                    <a:pt x="943290" y="2635397"/>
                    <a:pt x="944563" y="3112530"/>
                    <a:pt x="765230" y="3134049"/>
                  </a:cubicBezTo>
                  <a:cubicBezTo>
                    <a:pt x="658462" y="3146860"/>
                    <a:pt x="618734" y="2992890"/>
                    <a:pt x="685995" y="2870089"/>
                  </a:cubicBezTo>
                  <a:cubicBezTo>
                    <a:pt x="740684" y="2770240"/>
                    <a:pt x="820328" y="2648222"/>
                    <a:pt x="870618" y="2588576"/>
                  </a:cubicBezTo>
                  <a:cubicBezTo>
                    <a:pt x="803331" y="2622665"/>
                    <a:pt x="762216" y="2647586"/>
                    <a:pt x="703635" y="2678326"/>
                  </a:cubicBezTo>
                  <a:cubicBezTo>
                    <a:pt x="669533" y="2696222"/>
                    <a:pt x="578992" y="2742948"/>
                    <a:pt x="578350" y="2743933"/>
                  </a:cubicBezTo>
                  <a:cubicBezTo>
                    <a:pt x="541742" y="2799487"/>
                    <a:pt x="493863" y="2953370"/>
                    <a:pt x="416724" y="3078830"/>
                  </a:cubicBezTo>
                  <a:cubicBezTo>
                    <a:pt x="329821" y="3220162"/>
                    <a:pt x="243091" y="3348649"/>
                    <a:pt x="151238" y="3286525"/>
                  </a:cubicBezTo>
                  <a:cubicBezTo>
                    <a:pt x="101671" y="3253005"/>
                    <a:pt x="121402" y="3049000"/>
                    <a:pt x="225410" y="2932501"/>
                  </a:cubicBezTo>
                  <a:cubicBezTo>
                    <a:pt x="329419" y="2815995"/>
                    <a:pt x="553543" y="2661369"/>
                    <a:pt x="555873" y="2660076"/>
                  </a:cubicBezTo>
                  <a:cubicBezTo>
                    <a:pt x="497935" y="2663613"/>
                    <a:pt x="435014" y="2668421"/>
                    <a:pt x="413268" y="2672567"/>
                  </a:cubicBezTo>
                  <a:cubicBezTo>
                    <a:pt x="275091" y="2698880"/>
                    <a:pt x="-2257" y="2776575"/>
                    <a:pt x="14" y="2591892"/>
                  </a:cubicBezTo>
                  <a:cubicBezTo>
                    <a:pt x="201" y="2577057"/>
                    <a:pt x="2599" y="2564259"/>
                    <a:pt x="6617" y="2553101"/>
                  </a:cubicBezTo>
                  <a:close/>
                </a:path>
              </a:pathLst>
            </a:custGeom>
            <a:blipFill rotWithShape="1">
              <a:blip r:embed="rId3">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0" name="Google Shape;540;p25">
            <a:extLst>
              <a:ext uri="{FF2B5EF4-FFF2-40B4-BE49-F238E27FC236}">
                <a16:creationId xmlns:a16="http://schemas.microsoft.com/office/drawing/2014/main" id="{013016C4-75CD-81E5-4AF7-340D72E4D11C}"/>
              </a:ext>
            </a:extLst>
          </p:cNvPr>
          <p:cNvSpPr txBox="1">
            <a:spLocks noGrp="1"/>
          </p:cNvSpPr>
          <p:nvPr>
            <p:ph type="title" idx="4294967295"/>
          </p:nvPr>
        </p:nvSpPr>
        <p:spPr>
          <a:xfrm>
            <a:off x="1841750" y="854085"/>
            <a:ext cx="8508500" cy="3750591"/>
          </a:xfrm>
          <a:prstGeom prst="rect">
            <a:avLst/>
          </a:prstGeom>
        </p:spPr>
        <p:txBody>
          <a:bodyPr spcFirstLastPara="1" wrap="square" lIns="121900" tIns="121900" rIns="121900" bIns="121900" anchor="ctr" anchorCtr="0">
            <a:noAutofit/>
          </a:bodyPr>
          <a:lstStyle/>
          <a:p>
            <a:pPr marL="0" lvl="0" indent="0" algn="ctr" rtl="0">
              <a:lnSpc>
                <a:spcPct val="80000"/>
              </a:lnSpc>
              <a:spcBef>
                <a:spcPts val="0"/>
              </a:spcBef>
              <a:spcAft>
                <a:spcPts val="0"/>
              </a:spcAft>
              <a:buNone/>
            </a:pPr>
            <a:r>
              <a:rPr lang="en-CA" sz="7000" dirty="0"/>
              <a:t>Ask Other People in Your Child’s Life</a:t>
            </a:r>
            <a:endParaRPr sz="7000" dirty="0"/>
          </a:p>
        </p:txBody>
      </p:sp>
      <p:pic>
        <p:nvPicPr>
          <p:cNvPr id="2" name="Picture 1">
            <a:extLst>
              <a:ext uri="{FF2B5EF4-FFF2-40B4-BE49-F238E27FC236}">
                <a16:creationId xmlns:a16="http://schemas.microsoft.com/office/drawing/2014/main" id="{06D3B2F1-BB5A-4548-94F1-FFB0538C9499}"/>
              </a:ext>
            </a:extLst>
          </p:cNvPr>
          <p:cNvPicPr>
            <a:picLocks noChangeAspect="1"/>
          </p:cNvPicPr>
          <p:nvPr/>
        </p:nvPicPr>
        <p:blipFill>
          <a:blip r:embed="rId4"/>
          <a:stretch>
            <a:fillRect/>
          </a:stretch>
        </p:blipFill>
        <p:spPr>
          <a:xfrm>
            <a:off x="4834732" y="3590944"/>
            <a:ext cx="3228192" cy="3062171"/>
          </a:xfrm>
          <a:prstGeom prst="rect">
            <a:avLst/>
          </a:prstGeom>
        </p:spPr>
      </p:pic>
    </p:spTree>
    <p:extLst>
      <p:ext uri="{BB962C8B-B14F-4D97-AF65-F5344CB8AC3E}">
        <p14:creationId xmlns:p14="http://schemas.microsoft.com/office/powerpoint/2010/main" val="1965563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34" name="Google Shape;634;p32"/>
          <p:cNvSpPr txBox="1">
            <a:spLocks noGrp="1"/>
          </p:cNvSpPr>
          <p:nvPr>
            <p:ph type="title"/>
          </p:nvPr>
        </p:nvSpPr>
        <p:spPr>
          <a:xfrm>
            <a:off x="3120333" y="339889"/>
            <a:ext cx="5581500" cy="1242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dirty="0"/>
              <a:t>Take Home Task:</a:t>
            </a:r>
            <a:endParaRPr dirty="0"/>
          </a:p>
        </p:txBody>
      </p:sp>
      <p:sp>
        <p:nvSpPr>
          <p:cNvPr id="635" name="Google Shape;635;p32"/>
          <p:cNvSpPr txBox="1">
            <a:spLocks noGrp="1"/>
          </p:cNvSpPr>
          <p:nvPr>
            <p:ph type="body" idx="1"/>
          </p:nvPr>
        </p:nvSpPr>
        <p:spPr>
          <a:xfrm>
            <a:off x="1596176" y="2426638"/>
            <a:ext cx="9385221" cy="2149119"/>
          </a:xfrm>
          <a:prstGeom prst="rect">
            <a:avLst/>
          </a:prstGeom>
        </p:spPr>
        <p:txBody>
          <a:bodyPr spcFirstLastPara="1" wrap="square" lIns="121900" tIns="121900" rIns="121900" bIns="121900" anchor="t" anchorCtr="0">
            <a:noAutofit/>
          </a:bodyPr>
          <a:lstStyle/>
          <a:p>
            <a:pPr marL="107950" indent="0">
              <a:buNone/>
            </a:pPr>
            <a:r>
              <a:rPr lang="en-US" b="1" dirty="0">
                <a:solidFill>
                  <a:schemeClr val="tx1"/>
                </a:solidFill>
              </a:rPr>
              <a:t>Pick a strategy we have discussed and identify your child’s top five strengths.</a:t>
            </a:r>
          </a:p>
          <a:p>
            <a:pPr marL="107950" indent="0">
              <a:buNone/>
            </a:pPr>
            <a:endParaRPr lang="en-US" b="1" dirty="0">
              <a:solidFill>
                <a:schemeClr val="tx1"/>
              </a:solidFill>
            </a:endParaRPr>
          </a:p>
          <a:p>
            <a:pPr marL="107950" indent="0">
              <a:buNone/>
            </a:pPr>
            <a:r>
              <a:rPr lang="en-US" b="1" dirty="0">
                <a:solidFill>
                  <a:schemeClr val="tx1"/>
                </a:solidFill>
              </a:rPr>
              <a:t>Information and tools have been uploaded to the website.</a:t>
            </a:r>
          </a:p>
        </p:txBody>
      </p:sp>
      <p:grpSp>
        <p:nvGrpSpPr>
          <p:cNvPr id="636" name="Google Shape;636;p32"/>
          <p:cNvGrpSpPr/>
          <p:nvPr/>
        </p:nvGrpSpPr>
        <p:grpSpPr>
          <a:xfrm>
            <a:off x="-974406" y="-1143672"/>
            <a:ext cx="3473456" cy="3162107"/>
            <a:chOff x="-658654" y="-839660"/>
            <a:chExt cx="3473456" cy="3162107"/>
          </a:xfrm>
        </p:grpSpPr>
        <p:sp>
          <p:nvSpPr>
            <p:cNvPr id="637" name="Google Shape;637;p32"/>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2"/>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639" name="Google Shape;639;p32"/>
          <p:cNvGrpSpPr/>
          <p:nvPr/>
        </p:nvGrpSpPr>
        <p:grpSpPr>
          <a:xfrm>
            <a:off x="-322300" y="4256050"/>
            <a:ext cx="2404422" cy="3129262"/>
            <a:chOff x="-322300" y="4256050"/>
            <a:chExt cx="2404422" cy="3129262"/>
          </a:xfrm>
        </p:grpSpPr>
        <p:sp>
          <p:nvSpPr>
            <p:cNvPr id="640" name="Google Shape;640;p32"/>
            <p:cNvSpPr/>
            <p:nvPr/>
          </p:nvSpPr>
          <p:spPr>
            <a:xfrm rot="901995">
              <a:off x="7258" y="4434973"/>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2"/>
            <p:cNvSpPr/>
            <p:nvPr/>
          </p:nvSpPr>
          <p:spPr>
            <a:xfrm rot="901995">
              <a:off x="7259" y="4434974"/>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 name="Graphic 2" descr="House">
            <a:extLst>
              <a:ext uri="{FF2B5EF4-FFF2-40B4-BE49-F238E27FC236}">
                <a16:creationId xmlns:a16="http://schemas.microsoft.com/office/drawing/2014/main" id="{10E1FABC-5837-4E18-A014-7C555C88B3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6150" y="522559"/>
            <a:ext cx="914400" cy="914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4"/>
          <p:cNvSpPr txBox="1">
            <a:spLocks noGrp="1"/>
          </p:cNvSpPr>
          <p:nvPr>
            <p:ph type="title"/>
          </p:nvPr>
        </p:nvSpPr>
        <p:spPr>
          <a:xfrm>
            <a:off x="3305200" y="1907588"/>
            <a:ext cx="5581500" cy="896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6000"/>
              <a:t>Thank you!</a:t>
            </a:r>
            <a:endParaRPr sz="6000"/>
          </a:p>
        </p:txBody>
      </p:sp>
      <p:sp>
        <p:nvSpPr>
          <p:cNvPr id="693" name="Google Shape;693;p34"/>
          <p:cNvSpPr txBox="1">
            <a:spLocks noGrp="1"/>
          </p:cNvSpPr>
          <p:nvPr>
            <p:ph type="body" idx="1"/>
          </p:nvPr>
        </p:nvSpPr>
        <p:spPr>
          <a:xfrm>
            <a:off x="3305300" y="2965613"/>
            <a:ext cx="5581500" cy="164658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dirty="0"/>
              <a:t>Next Session: Wednesday, May 7</a:t>
            </a:r>
            <a:r>
              <a:rPr lang="en-US" b="1" baseline="30000" dirty="0"/>
              <a:t>th</a:t>
            </a:r>
            <a:r>
              <a:rPr lang="en-US" b="1" dirty="0"/>
              <a:t> </a:t>
            </a:r>
          </a:p>
          <a:p>
            <a:pPr marL="0" lvl="0" indent="0" algn="ctr" rtl="0">
              <a:spcBef>
                <a:spcPts val="0"/>
              </a:spcBef>
              <a:spcAft>
                <a:spcPts val="0"/>
              </a:spcAft>
              <a:buNone/>
            </a:pPr>
            <a:endParaRPr lang="en-US" b="1" dirty="0"/>
          </a:p>
          <a:p>
            <a:pPr marL="0" lvl="0" indent="0" algn="ctr" rtl="0">
              <a:spcBef>
                <a:spcPts val="0"/>
              </a:spcBef>
              <a:spcAft>
                <a:spcPts val="0"/>
              </a:spcAft>
              <a:buNone/>
            </a:pPr>
            <a:r>
              <a:rPr lang="en" b="1" dirty="0"/>
              <a:t>Do you have any questions?</a:t>
            </a:r>
          </a:p>
          <a:p>
            <a:pPr marL="0" lvl="0" indent="0" algn="ctr" rtl="0">
              <a:spcBef>
                <a:spcPts val="0"/>
              </a:spcBef>
              <a:spcAft>
                <a:spcPts val="0"/>
              </a:spcAft>
              <a:buNone/>
            </a:pPr>
            <a:r>
              <a:rPr lang="en-US" b="1" dirty="0"/>
              <a:t>e</a:t>
            </a:r>
            <a:r>
              <a:rPr lang="en" b="1" dirty="0"/>
              <a:t>mpoweringfamilies.ca</a:t>
            </a:r>
            <a:endParaRPr b="1" dirty="0"/>
          </a:p>
          <a:p>
            <a:pPr marL="0" lvl="0" indent="0" algn="ctr" rtl="0">
              <a:spcBef>
                <a:spcPts val="0"/>
              </a:spcBef>
              <a:spcAft>
                <a:spcPts val="0"/>
              </a:spcAft>
              <a:buNone/>
            </a:pPr>
            <a:endParaRPr dirty="0"/>
          </a:p>
          <a:p>
            <a:pPr marL="0" lvl="0" indent="0" algn="ctr" rtl="0">
              <a:spcBef>
                <a:spcPts val="0"/>
              </a:spcBef>
              <a:spcAft>
                <a:spcPts val="0"/>
              </a:spcAft>
              <a:buNone/>
            </a:pPr>
            <a:r>
              <a:rPr lang="en-US" dirty="0"/>
              <a:t>hagblom@unbc.ca</a:t>
            </a:r>
            <a:endParaRPr dirty="0"/>
          </a:p>
        </p:txBody>
      </p:sp>
      <p:grpSp>
        <p:nvGrpSpPr>
          <p:cNvPr id="694" name="Google Shape;694;p34"/>
          <p:cNvGrpSpPr/>
          <p:nvPr/>
        </p:nvGrpSpPr>
        <p:grpSpPr>
          <a:xfrm>
            <a:off x="-322662" y="4256050"/>
            <a:ext cx="2404784" cy="3129262"/>
            <a:chOff x="-322662" y="4256050"/>
            <a:chExt cx="2404784" cy="3129262"/>
          </a:xfrm>
        </p:grpSpPr>
        <p:sp>
          <p:nvSpPr>
            <p:cNvPr id="695" name="Google Shape;695;p34"/>
            <p:cNvSpPr/>
            <p:nvPr/>
          </p:nvSpPr>
          <p:spPr>
            <a:xfrm rot="901995">
              <a:off x="7258" y="4434973"/>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4"/>
            <p:cNvSpPr/>
            <p:nvPr/>
          </p:nvSpPr>
          <p:spPr>
            <a:xfrm rot="901995">
              <a:off x="6896" y="4434974"/>
              <a:ext cx="1745305" cy="2771415"/>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3">
                <a:alphaModFix amt="6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7" name="Google Shape;697;p34"/>
          <p:cNvGrpSpPr/>
          <p:nvPr/>
        </p:nvGrpSpPr>
        <p:grpSpPr>
          <a:xfrm>
            <a:off x="-658654" y="-839660"/>
            <a:ext cx="3473456" cy="3162107"/>
            <a:chOff x="-658654" y="-839660"/>
            <a:chExt cx="3473456" cy="3162107"/>
          </a:xfrm>
        </p:grpSpPr>
        <p:sp>
          <p:nvSpPr>
            <p:cNvPr id="698" name="Google Shape;698;p34"/>
            <p:cNvSpPr/>
            <p:nvPr/>
          </p:nvSpPr>
          <p:spPr>
            <a:xfrm>
              <a:off x="-658653" y="-839660"/>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4"/>
            <p:cNvSpPr/>
            <p:nvPr/>
          </p:nvSpPr>
          <p:spPr>
            <a:xfrm>
              <a:off x="-658654" y="-833036"/>
              <a:ext cx="3473455" cy="3155483"/>
            </a:xfrm>
            <a:custGeom>
              <a:avLst/>
              <a:gdLst/>
              <a:ahLst/>
              <a:cxnLst/>
              <a:rect l="l" t="t" r="r" b="b"/>
              <a:pathLst>
                <a:path w="3473455" h="3155483" extrusionOk="0">
                  <a:moveTo>
                    <a:pt x="1097576" y="271"/>
                  </a:moveTo>
                  <a:cubicBezTo>
                    <a:pt x="910836" y="4396"/>
                    <a:pt x="728707" y="426569"/>
                    <a:pt x="610350" y="760222"/>
                  </a:cubicBezTo>
                  <a:cubicBezTo>
                    <a:pt x="510065" y="1042931"/>
                    <a:pt x="51744" y="1132154"/>
                    <a:pt x="2383" y="1608148"/>
                  </a:cubicBezTo>
                  <a:cubicBezTo>
                    <a:pt x="-25636" y="1878376"/>
                    <a:pt x="202658" y="2111126"/>
                    <a:pt x="202658" y="2111126"/>
                  </a:cubicBezTo>
                  <a:cubicBezTo>
                    <a:pt x="202658" y="2111126"/>
                    <a:pt x="370617" y="1371694"/>
                    <a:pt x="574143" y="1534157"/>
                  </a:cubicBezTo>
                  <a:cubicBezTo>
                    <a:pt x="740291" y="1666776"/>
                    <a:pt x="315333" y="2045412"/>
                    <a:pt x="484567" y="2394126"/>
                  </a:cubicBezTo>
                  <a:cubicBezTo>
                    <a:pt x="653802" y="2742839"/>
                    <a:pt x="1251195" y="2929070"/>
                    <a:pt x="1251195" y="2929070"/>
                  </a:cubicBezTo>
                  <a:cubicBezTo>
                    <a:pt x="1251195" y="2929070"/>
                    <a:pt x="850591" y="1953292"/>
                    <a:pt x="1277774" y="1899995"/>
                  </a:cubicBezTo>
                  <a:cubicBezTo>
                    <a:pt x="1643744" y="1854333"/>
                    <a:pt x="1413847" y="2506921"/>
                    <a:pt x="1536039" y="2815846"/>
                  </a:cubicBezTo>
                  <a:cubicBezTo>
                    <a:pt x="1611162" y="3005780"/>
                    <a:pt x="2370672" y="3243466"/>
                    <a:pt x="2533510" y="3122661"/>
                  </a:cubicBezTo>
                  <a:cubicBezTo>
                    <a:pt x="2635368" y="3047103"/>
                    <a:pt x="2021115" y="2538177"/>
                    <a:pt x="2228998" y="2429702"/>
                  </a:cubicBezTo>
                  <a:cubicBezTo>
                    <a:pt x="2432301" y="2323617"/>
                    <a:pt x="2572850" y="2775615"/>
                    <a:pt x="2764358" y="2908141"/>
                  </a:cubicBezTo>
                  <a:cubicBezTo>
                    <a:pt x="2831578" y="2954660"/>
                    <a:pt x="2916051" y="2958404"/>
                    <a:pt x="3008600" y="2939745"/>
                  </a:cubicBezTo>
                  <a:cubicBezTo>
                    <a:pt x="3101150" y="2921087"/>
                    <a:pt x="3182100" y="2871936"/>
                    <a:pt x="3182100" y="2871936"/>
                  </a:cubicBezTo>
                  <a:cubicBezTo>
                    <a:pt x="3182100" y="2871936"/>
                    <a:pt x="3168337" y="2781388"/>
                    <a:pt x="3198843" y="2665780"/>
                  </a:cubicBezTo>
                  <a:cubicBezTo>
                    <a:pt x="3225632" y="2564276"/>
                    <a:pt x="3313668" y="2504008"/>
                    <a:pt x="3203236" y="2394126"/>
                  </a:cubicBezTo>
                  <a:cubicBezTo>
                    <a:pt x="2967057" y="2159099"/>
                    <a:pt x="2242313" y="2004157"/>
                    <a:pt x="2245112" y="1886808"/>
                  </a:cubicBezTo>
                  <a:cubicBezTo>
                    <a:pt x="2247691" y="1778486"/>
                    <a:pt x="2555852" y="1746842"/>
                    <a:pt x="2850585" y="1821925"/>
                  </a:cubicBezTo>
                  <a:cubicBezTo>
                    <a:pt x="3145318" y="1897015"/>
                    <a:pt x="3424039" y="2187140"/>
                    <a:pt x="3424039" y="2187140"/>
                  </a:cubicBezTo>
                  <a:cubicBezTo>
                    <a:pt x="3424039" y="2187140"/>
                    <a:pt x="3493000" y="2098247"/>
                    <a:pt x="3467993" y="1993964"/>
                  </a:cubicBezTo>
                  <a:cubicBezTo>
                    <a:pt x="3442978" y="1889674"/>
                    <a:pt x="3324001" y="1770021"/>
                    <a:pt x="3324001" y="1770021"/>
                  </a:cubicBezTo>
                  <a:cubicBezTo>
                    <a:pt x="3324001" y="1770021"/>
                    <a:pt x="3379716" y="1542200"/>
                    <a:pt x="3174773" y="1433068"/>
                  </a:cubicBezTo>
                  <a:cubicBezTo>
                    <a:pt x="2710197" y="1185676"/>
                    <a:pt x="1819822" y="1428326"/>
                    <a:pt x="1825696" y="1173130"/>
                  </a:cubicBezTo>
                  <a:cubicBezTo>
                    <a:pt x="1827792" y="1082021"/>
                    <a:pt x="2044623" y="996949"/>
                    <a:pt x="2309151" y="1009675"/>
                  </a:cubicBezTo>
                  <a:cubicBezTo>
                    <a:pt x="2662914" y="1026693"/>
                    <a:pt x="3088130" y="1163294"/>
                    <a:pt x="3088130" y="1163294"/>
                  </a:cubicBezTo>
                  <a:cubicBezTo>
                    <a:pt x="3088130" y="1163294"/>
                    <a:pt x="3158512" y="874183"/>
                    <a:pt x="2764358" y="787618"/>
                  </a:cubicBezTo>
                  <a:cubicBezTo>
                    <a:pt x="2370210" y="701054"/>
                    <a:pt x="1521506" y="902153"/>
                    <a:pt x="1494181" y="825291"/>
                  </a:cubicBezTo>
                  <a:cubicBezTo>
                    <a:pt x="1464211" y="741000"/>
                    <a:pt x="1810319" y="692784"/>
                    <a:pt x="2054032" y="578539"/>
                  </a:cubicBezTo>
                  <a:cubicBezTo>
                    <a:pt x="2307276" y="459823"/>
                    <a:pt x="2567210" y="496287"/>
                    <a:pt x="2567210" y="496287"/>
                  </a:cubicBezTo>
                  <a:cubicBezTo>
                    <a:pt x="2567210" y="496287"/>
                    <a:pt x="2461246" y="414432"/>
                    <a:pt x="2325687" y="311904"/>
                  </a:cubicBezTo>
                  <a:cubicBezTo>
                    <a:pt x="2212028" y="225939"/>
                    <a:pt x="2082603" y="118794"/>
                    <a:pt x="1928874" y="98428"/>
                  </a:cubicBezTo>
                  <a:cubicBezTo>
                    <a:pt x="1591787" y="53772"/>
                    <a:pt x="1305234" y="467795"/>
                    <a:pt x="1199710" y="332833"/>
                  </a:cubicBezTo>
                  <a:cubicBezTo>
                    <a:pt x="1082651" y="183117"/>
                    <a:pt x="1432439" y="40455"/>
                    <a:pt x="1432439" y="40455"/>
                  </a:cubicBezTo>
                  <a:cubicBezTo>
                    <a:pt x="1432439" y="40455"/>
                    <a:pt x="1284317" y="-3854"/>
                    <a:pt x="1097576" y="271"/>
                  </a:cubicBezTo>
                  <a:close/>
                  <a:moveTo>
                    <a:pt x="1392255" y="872590"/>
                  </a:moveTo>
                  <a:cubicBezTo>
                    <a:pt x="1489091" y="877615"/>
                    <a:pt x="1584775" y="917118"/>
                    <a:pt x="1574548" y="991048"/>
                  </a:cubicBezTo>
                  <a:cubicBezTo>
                    <a:pt x="1559178" y="1102166"/>
                    <a:pt x="1210693" y="1054017"/>
                    <a:pt x="1202849" y="961120"/>
                  </a:cubicBezTo>
                  <a:cubicBezTo>
                    <a:pt x="1197437" y="897032"/>
                    <a:pt x="1295419" y="867566"/>
                    <a:pt x="1392255" y="872590"/>
                  </a:cubicBezTo>
                  <a:close/>
                  <a:moveTo>
                    <a:pt x="1202640" y="1344329"/>
                  </a:moveTo>
                  <a:cubicBezTo>
                    <a:pt x="1328862" y="1339561"/>
                    <a:pt x="1388880" y="1711031"/>
                    <a:pt x="1264380" y="1735075"/>
                  </a:cubicBezTo>
                  <a:cubicBezTo>
                    <a:pt x="1106115" y="1765634"/>
                    <a:pt x="1065701" y="1349500"/>
                    <a:pt x="1202640" y="1344329"/>
                  </a:cubicBezTo>
                  <a:close/>
                  <a:moveTo>
                    <a:pt x="1748048" y="2042935"/>
                  </a:moveTo>
                  <a:cubicBezTo>
                    <a:pt x="1832949" y="2040148"/>
                    <a:pt x="1916310" y="2259852"/>
                    <a:pt x="1846203" y="2318574"/>
                  </a:cubicBezTo>
                  <a:cubicBezTo>
                    <a:pt x="1744766" y="2403542"/>
                    <a:pt x="1635956" y="2127568"/>
                    <a:pt x="1712050" y="2058841"/>
                  </a:cubicBezTo>
                  <a:cubicBezTo>
                    <a:pt x="1723790" y="2048239"/>
                    <a:pt x="1735919" y="2043336"/>
                    <a:pt x="1748048" y="2042935"/>
                  </a:cubicBezTo>
                  <a:close/>
                </a:path>
              </a:pathLst>
            </a:custGeom>
            <a:blipFill rotWithShape="1">
              <a:blip r:embed="rId3">
                <a:alphaModFix amt="40000"/>
              </a:blip>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63FC-17AD-46EC-9A4A-2F35C925A72E}"/>
              </a:ext>
            </a:extLst>
          </p:cNvPr>
          <p:cNvSpPr>
            <a:spLocks noGrp="1"/>
          </p:cNvSpPr>
          <p:nvPr>
            <p:ph type="title"/>
          </p:nvPr>
        </p:nvSpPr>
        <p:spPr/>
        <p:txBody>
          <a:bodyPr/>
          <a:lstStyle/>
          <a:p>
            <a:r>
              <a:rPr lang="en-US" dirty="0"/>
              <a:t>Reminder!</a:t>
            </a:r>
            <a:br>
              <a:rPr lang="en-US" dirty="0"/>
            </a:br>
            <a:endParaRPr lang="en-US" dirty="0"/>
          </a:p>
        </p:txBody>
      </p:sp>
      <p:pic>
        <p:nvPicPr>
          <p:cNvPr id="5" name="Graphic 4" descr="Pencil">
            <a:extLst>
              <a:ext uri="{FF2B5EF4-FFF2-40B4-BE49-F238E27FC236}">
                <a16:creationId xmlns:a16="http://schemas.microsoft.com/office/drawing/2014/main" id="{3E3F1D50-BD50-4DC2-8860-469C6DF489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5126" y="3584749"/>
            <a:ext cx="914400" cy="914400"/>
          </a:xfrm>
          <a:prstGeom prst="rect">
            <a:avLst/>
          </a:prstGeom>
        </p:spPr>
      </p:pic>
      <p:pic>
        <p:nvPicPr>
          <p:cNvPr id="7" name="Graphic 6" descr="Paper">
            <a:extLst>
              <a:ext uri="{FF2B5EF4-FFF2-40B4-BE49-F238E27FC236}">
                <a16:creationId xmlns:a16="http://schemas.microsoft.com/office/drawing/2014/main" id="{CCAE7FCC-D4B0-4FE4-BA6F-5062ADFAEB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2404" y="3584749"/>
            <a:ext cx="914400" cy="914400"/>
          </a:xfrm>
          <a:prstGeom prst="rect">
            <a:avLst/>
          </a:prstGeom>
        </p:spPr>
      </p:pic>
    </p:spTree>
    <p:extLst>
      <p:ext uri="{BB962C8B-B14F-4D97-AF65-F5344CB8AC3E}">
        <p14:creationId xmlns:p14="http://schemas.microsoft.com/office/powerpoint/2010/main" val="1895736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A868D1-8875-4CC2-AFCE-E308491DBCDA}"/>
              </a:ext>
            </a:extLst>
          </p:cNvPr>
          <p:cNvSpPr>
            <a:spLocks noGrp="1"/>
          </p:cNvSpPr>
          <p:nvPr>
            <p:ph type="sldNum" sz="quarter" idx="12"/>
          </p:nvPr>
        </p:nvSpPr>
        <p:spPr/>
        <p:txBody>
          <a:bodyPr/>
          <a:lstStyle/>
          <a:p>
            <a:r>
              <a:rPr lang="en-US"/>
              <a:t>PAGE </a:t>
            </a:r>
            <a:fld id="{4A9B5881-4007-4345-955A-79C2656F0C49}" type="slidenum">
              <a:rPr lang="en-US" smtClean="0"/>
              <a:pPr/>
              <a:t>30</a:t>
            </a:fld>
            <a:endParaRPr lang="en-US" dirty="0"/>
          </a:p>
        </p:txBody>
      </p:sp>
      <p:sp>
        <p:nvSpPr>
          <p:cNvPr id="4" name="TextBox 3">
            <a:extLst>
              <a:ext uri="{FF2B5EF4-FFF2-40B4-BE49-F238E27FC236}">
                <a16:creationId xmlns:a16="http://schemas.microsoft.com/office/drawing/2014/main" id="{A815417B-F294-431D-85D2-859478C790A0}"/>
              </a:ext>
            </a:extLst>
          </p:cNvPr>
          <p:cNvSpPr txBox="1"/>
          <p:nvPr/>
        </p:nvSpPr>
        <p:spPr>
          <a:xfrm>
            <a:off x="242887" y="155904"/>
            <a:ext cx="11706225" cy="6463308"/>
          </a:xfrm>
          <a:prstGeom prst="rect">
            <a:avLst/>
          </a:prstGeom>
          <a:solidFill>
            <a:schemeClr val="bg1"/>
          </a:solidFill>
        </p:spPr>
        <p:txBody>
          <a:bodyPr wrap="square" rtlCol="0">
            <a:spAutoFit/>
          </a:bodyPr>
          <a:lstStyle/>
          <a:p>
            <a:r>
              <a:rPr lang="en-GB" sz="1400" b="1" dirty="0"/>
              <a:t>References</a:t>
            </a:r>
            <a:endParaRPr lang="en-US" sz="1400" dirty="0"/>
          </a:p>
          <a:p>
            <a:r>
              <a:rPr lang="en-GB" sz="1200" b="1" dirty="0"/>
              <a:t> </a:t>
            </a:r>
            <a:endParaRPr lang="en-US" sz="1200" dirty="0"/>
          </a:p>
          <a:p>
            <a:endParaRPr lang="en-US" sz="1200" dirty="0"/>
          </a:p>
          <a:p>
            <a:r>
              <a:rPr lang="en-GB" sz="1200" dirty="0"/>
              <a:t>.</a:t>
            </a:r>
          </a:p>
          <a:p>
            <a:r>
              <a:rPr lang="en-GB" sz="1200" dirty="0"/>
              <a:t>Baron, S. (2023). </a:t>
            </a:r>
            <a:r>
              <a:rPr lang="en-GB" sz="1200" i="1" dirty="0"/>
              <a:t>Teaching with a strength-based approach: How to motivate students and build relationships</a:t>
            </a:r>
            <a:r>
              <a:rPr lang="en-GB" sz="1200" dirty="0"/>
              <a:t>. Routledge.</a:t>
            </a:r>
          </a:p>
          <a:p>
            <a:endParaRPr lang="en-GB" sz="1200" dirty="0"/>
          </a:p>
          <a:p>
            <a:r>
              <a:rPr lang="en-US" sz="1200" dirty="0"/>
              <a:t>Headspace. (2018, November 2). </a:t>
            </a:r>
            <a:r>
              <a:rPr lang="en-US" sz="1200" i="1" dirty="0"/>
              <a:t>Headspace | Mini meditation | Breathe</a:t>
            </a:r>
            <a:r>
              <a:rPr lang="en-US" sz="1200" dirty="0"/>
              <a:t> [Video]. YouTube. </a:t>
            </a:r>
            <a:r>
              <a:rPr lang="en-US" sz="1200" dirty="0">
                <a:hlinkClick r:id="rId3"/>
              </a:rPr>
              <a:t>https://www.youtube.com/watch?v=cEqZthCaMpo</a:t>
            </a:r>
            <a:endParaRPr lang="en-GB" sz="1200" dirty="0"/>
          </a:p>
          <a:p>
            <a:endParaRPr lang="en-US" sz="1200" dirty="0"/>
          </a:p>
          <a:p>
            <a:r>
              <a:rPr lang="en-US" sz="1200" dirty="0"/>
              <a:t>O'Neill, C. (2023). </a:t>
            </a:r>
            <a:r>
              <a:rPr lang="en-US" sz="1200" i="1" dirty="0"/>
              <a:t>The strengths-based guide to supporting autistic children: A positive psychology approach to parenting</a:t>
            </a:r>
            <a:r>
              <a:rPr lang="en-US" sz="1200" dirty="0"/>
              <a:t>. Jessica Kingsley Publishers.</a:t>
            </a:r>
          </a:p>
          <a:p>
            <a:r>
              <a:rPr lang="en-US" sz="1200" dirty="0"/>
              <a:t>	</a:t>
            </a:r>
            <a:r>
              <a:rPr lang="en-US" sz="1200" dirty="0" err="1"/>
              <a:t>Niemiec</a:t>
            </a:r>
            <a:r>
              <a:rPr lang="en-US" sz="1200" dirty="0"/>
              <a:t>, R. M. (2017). Character Strengths Interventions: A Field Guide For Practitioners.  Boston, MA: Hogrefe Publishing</a:t>
            </a:r>
          </a:p>
          <a:p>
            <a:endParaRPr lang="en-US" sz="1200" dirty="0"/>
          </a:p>
          <a:p>
            <a:r>
              <a:rPr lang="en-GB" sz="1200" dirty="0" err="1"/>
              <a:t>Nuefield</a:t>
            </a:r>
            <a:r>
              <a:rPr lang="en-GB" sz="1200" dirty="0"/>
              <a:t>, D. (2023) </a:t>
            </a:r>
            <a:r>
              <a:rPr lang="en-GB" sz="1200" u="sng" dirty="0">
                <a:hlinkClick r:id="rId4"/>
              </a:rPr>
              <a:t>https://www.visualcapitalist.com/24-universal-character-strengths-in-one-graphic/</a:t>
            </a:r>
            <a:r>
              <a:rPr lang="en-GB" sz="1200" dirty="0"/>
              <a:t> </a:t>
            </a:r>
          </a:p>
          <a:p>
            <a:endParaRPr lang="en-US" sz="1200" dirty="0"/>
          </a:p>
          <a:p>
            <a:r>
              <a:rPr lang="en-US" sz="1200" dirty="0"/>
              <a:t>Park, N., &amp; Peterson, C. (2009). Strengths of character in schools. In R. Gilman, E. S. Huebner, &amp; M. J. Furlong (Eds.), </a:t>
            </a:r>
            <a:r>
              <a:rPr lang="en-US" sz="1200" i="1" dirty="0"/>
              <a:t>Handbook of positive psychology in schools</a:t>
            </a:r>
            <a:r>
              <a:rPr lang="en-US" sz="1200" dirty="0"/>
              <a:t> (pp. 	65–76). Routledge/Taylor &amp; Francis Group.</a:t>
            </a:r>
          </a:p>
          <a:p>
            <a:r>
              <a:rPr lang="en-US" sz="1200" dirty="0"/>
              <a:t> </a:t>
            </a:r>
          </a:p>
          <a:p>
            <a:r>
              <a:rPr lang="en-US" sz="1200" dirty="0"/>
              <a:t>Park, N., &amp; Peterson, C. (2005). Values in Action (VIA) Inventory of Character Strengths for Youth. </a:t>
            </a:r>
            <a:r>
              <a:rPr lang="en-US" sz="1200" i="1" dirty="0"/>
              <a:t>Adolescent and Family Health</a:t>
            </a:r>
            <a:r>
              <a:rPr lang="en-US" sz="1200" dirty="0"/>
              <a:t>, </a:t>
            </a:r>
            <a:r>
              <a:rPr lang="en-US" sz="1200" i="1" dirty="0"/>
              <a:t>4</a:t>
            </a:r>
            <a:r>
              <a:rPr lang="en-US" sz="1200" dirty="0"/>
              <a:t>(1), 35-40.</a:t>
            </a:r>
          </a:p>
          <a:p>
            <a:endParaRPr lang="en-US" sz="1200" dirty="0"/>
          </a:p>
          <a:p>
            <a:r>
              <a:rPr lang="en-US" sz="1200" dirty="0"/>
              <a:t>Silva P. A. (1990). The Dunedin Multidisciplinary Health and Development Study: a 15 year longitudinal study. </a:t>
            </a:r>
            <a:r>
              <a:rPr lang="en-US" sz="1200" i="1" dirty="0" err="1"/>
              <a:t>Paediatric</a:t>
            </a:r>
            <a:r>
              <a:rPr lang="en-US" sz="1200" i="1" dirty="0"/>
              <a:t> and perinatal epidemiology</a:t>
            </a:r>
            <a:r>
              <a:rPr lang="en-US" sz="1200" dirty="0"/>
              <a:t>, </a:t>
            </a:r>
            <a:r>
              <a:rPr lang="en-US" sz="1200" i="1" dirty="0"/>
              <a:t>4</a:t>
            </a:r>
            <a:r>
              <a:rPr lang="en-US" sz="1200" dirty="0"/>
              <a:t>(1), 76–107. 	https://doi.org/10.1111/j.1365-3016.1990.tb00621.x</a:t>
            </a:r>
          </a:p>
          <a:p>
            <a:endParaRPr lang="en-US" sz="1200" dirty="0"/>
          </a:p>
          <a:p>
            <a:r>
              <a:rPr lang="en-US" sz="1200" dirty="0"/>
              <a:t>Smith, A. (2017, July 2). </a:t>
            </a:r>
            <a:r>
              <a:rPr lang="en-US" sz="1200" i="1" dirty="0"/>
              <a:t>Seeing through the dirty window: Ending negativity</a:t>
            </a:r>
            <a:r>
              <a:rPr lang="en-US" sz="1200" dirty="0"/>
              <a:t>. My Four and More. </a:t>
            </a:r>
            <a:r>
              <a:rPr lang="en-US" sz="1200" dirty="0">
                <a:hlinkClick r:id="rId5"/>
              </a:rPr>
              <a:t>https://myfourandmore.com/seeing-through-the-dirty-window-ending-</a:t>
            </a:r>
            <a:r>
              <a:rPr lang="en-US" sz="1200" u="sng" dirty="0">
                <a:hlinkClick r:id="rId5"/>
              </a:rPr>
              <a:t>	</a:t>
            </a:r>
            <a:r>
              <a:rPr lang="en-US" sz="1200" dirty="0">
                <a:hlinkClick r:id="rId5"/>
              </a:rPr>
              <a:t>negativity/</a:t>
            </a:r>
            <a:endParaRPr lang="en-CA" sz="1200" dirty="0"/>
          </a:p>
          <a:p>
            <a:endParaRPr lang="en-US" sz="1200" dirty="0"/>
          </a:p>
          <a:p>
            <a:r>
              <a:rPr lang="en-GB" sz="1200" dirty="0"/>
              <a:t>Strength-Based Collective. (2024). Building strong home-school partnerships. [PDF document]. </a:t>
            </a:r>
          </a:p>
          <a:p>
            <a:endParaRPr lang="en-US" sz="1200" dirty="0"/>
          </a:p>
          <a:p>
            <a:r>
              <a:rPr lang="en-US" sz="1200" dirty="0"/>
              <a:t>Tree of strength art directive. (2023, October 31). Retrieved from </a:t>
            </a:r>
            <a:r>
              <a:rPr lang="en-US" sz="1200" u="sng" dirty="0">
                <a:hlinkClick r:id="rId6"/>
              </a:rPr>
              <a:t>https://creativityintherapy.com/2017/04/tree-strength-art-directive/</a:t>
            </a:r>
            <a:endParaRPr lang="en-US" sz="1200" dirty="0"/>
          </a:p>
          <a:p>
            <a:r>
              <a:rPr lang="en-US" sz="1200" dirty="0"/>
              <a:t> </a:t>
            </a:r>
          </a:p>
          <a:p>
            <a:r>
              <a:rPr lang="en-US" sz="1200" dirty="0"/>
              <a:t>Wehmeyer, M. L. (2019). </a:t>
            </a:r>
            <a:r>
              <a:rPr lang="en-US" sz="1200" i="1" dirty="0"/>
              <a:t>Strengths-based approaches to educating all learners with disabilities: Beyond special education</a:t>
            </a:r>
            <a:r>
              <a:rPr lang="en-US" sz="1200" dirty="0"/>
              <a:t>. Teachers College Press.</a:t>
            </a:r>
          </a:p>
          <a:p>
            <a:endParaRPr lang="en-US" sz="1200" dirty="0"/>
          </a:p>
          <a:p>
            <a:r>
              <a:rPr lang="en-US" sz="1200" dirty="0"/>
              <a:t> </a:t>
            </a:r>
          </a:p>
          <a:p>
            <a:r>
              <a:rPr lang="en-US" sz="1200" dirty="0"/>
              <a:t> </a:t>
            </a:r>
          </a:p>
          <a:p>
            <a:r>
              <a:rPr lang="en-GB" b="1" dirty="0"/>
              <a:t> </a:t>
            </a:r>
            <a:endParaRPr lang="en-US" dirty="0"/>
          </a:p>
          <a:p>
            <a:endParaRPr lang="en-US" dirty="0"/>
          </a:p>
        </p:txBody>
      </p:sp>
    </p:spTree>
    <p:extLst>
      <p:ext uri="{BB962C8B-B14F-4D97-AF65-F5344CB8AC3E}">
        <p14:creationId xmlns:p14="http://schemas.microsoft.com/office/powerpoint/2010/main" val="54691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EBC2-798E-462A-81C5-1B00D1798D2E}"/>
              </a:ext>
            </a:extLst>
          </p:cNvPr>
          <p:cNvSpPr>
            <a:spLocks noGrp="1"/>
          </p:cNvSpPr>
          <p:nvPr>
            <p:ph type="title"/>
          </p:nvPr>
        </p:nvSpPr>
        <p:spPr>
          <a:xfrm>
            <a:off x="2220480" y="834718"/>
            <a:ext cx="7389300" cy="2066100"/>
          </a:xfrm>
        </p:spPr>
        <p:txBody>
          <a:bodyPr/>
          <a:lstStyle/>
          <a:p>
            <a:r>
              <a:rPr lang="en-US" dirty="0"/>
              <a:t>Disclaimer</a:t>
            </a:r>
          </a:p>
        </p:txBody>
      </p:sp>
      <p:pic>
        <p:nvPicPr>
          <p:cNvPr id="5" name="Graphic 4" descr="Warning">
            <a:extLst>
              <a:ext uri="{FF2B5EF4-FFF2-40B4-BE49-F238E27FC236}">
                <a16:creationId xmlns:a16="http://schemas.microsoft.com/office/drawing/2014/main" id="{23E94955-2F39-486B-95B7-D0B2B3D82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7930" y="2348803"/>
            <a:ext cx="914400" cy="914400"/>
          </a:xfrm>
          <a:prstGeom prst="rect">
            <a:avLst/>
          </a:prstGeom>
        </p:spPr>
      </p:pic>
      <p:sp>
        <p:nvSpPr>
          <p:cNvPr id="6" name="TextBox 5">
            <a:extLst>
              <a:ext uri="{FF2B5EF4-FFF2-40B4-BE49-F238E27FC236}">
                <a16:creationId xmlns:a16="http://schemas.microsoft.com/office/drawing/2014/main" id="{492605E7-5D50-4AB9-9C83-B7EE9780F8AD}"/>
              </a:ext>
            </a:extLst>
          </p:cNvPr>
          <p:cNvSpPr txBox="1"/>
          <p:nvPr/>
        </p:nvSpPr>
        <p:spPr>
          <a:xfrm>
            <a:off x="3848519" y="3828422"/>
            <a:ext cx="4461468" cy="834013"/>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721708D9-233E-4187-B2C2-9B68F9E1AAFA}"/>
              </a:ext>
            </a:extLst>
          </p:cNvPr>
          <p:cNvPicPr>
            <a:picLocks noChangeAspect="1"/>
          </p:cNvPicPr>
          <p:nvPr/>
        </p:nvPicPr>
        <p:blipFill>
          <a:blip r:embed="rId5"/>
          <a:stretch>
            <a:fillRect/>
          </a:stretch>
        </p:blipFill>
        <p:spPr>
          <a:xfrm>
            <a:off x="2471231" y="3530237"/>
            <a:ext cx="7249537" cy="1219370"/>
          </a:xfrm>
          <a:prstGeom prst="rect">
            <a:avLst/>
          </a:prstGeom>
        </p:spPr>
      </p:pic>
      <p:sp>
        <p:nvSpPr>
          <p:cNvPr id="9" name="TextBox 8">
            <a:extLst>
              <a:ext uri="{FF2B5EF4-FFF2-40B4-BE49-F238E27FC236}">
                <a16:creationId xmlns:a16="http://schemas.microsoft.com/office/drawing/2014/main" id="{8BC0314E-32A3-442E-93A4-43DAF6A4FE36}"/>
              </a:ext>
            </a:extLst>
          </p:cNvPr>
          <p:cNvSpPr txBox="1"/>
          <p:nvPr/>
        </p:nvSpPr>
        <p:spPr>
          <a:xfrm>
            <a:off x="3233894" y="4816959"/>
            <a:ext cx="6276871" cy="461665"/>
          </a:xfrm>
          <a:prstGeom prst="rect">
            <a:avLst/>
          </a:prstGeom>
          <a:noFill/>
        </p:spPr>
        <p:txBody>
          <a:bodyPr wrap="square" rtlCol="0">
            <a:spAutoFit/>
          </a:bodyPr>
          <a:lstStyle/>
          <a:p>
            <a:r>
              <a:rPr lang="en-US" sz="2400" dirty="0">
                <a:hlinkClick r:id="rId6"/>
              </a:rPr>
              <a:t>https://northernbc.cmha.ca/find-help-now/</a:t>
            </a:r>
            <a:r>
              <a:rPr lang="en-US" sz="2400" dirty="0"/>
              <a:t> </a:t>
            </a:r>
          </a:p>
        </p:txBody>
      </p:sp>
    </p:spTree>
    <p:extLst>
      <p:ext uri="{BB962C8B-B14F-4D97-AF65-F5344CB8AC3E}">
        <p14:creationId xmlns:p14="http://schemas.microsoft.com/office/powerpoint/2010/main" val="408727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24" name="Google Shape;479;p21">
            <a:extLst>
              <a:ext uri="{FF2B5EF4-FFF2-40B4-BE49-F238E27FC236}">
                <a16:creationId xmlns:a16="http://schemas.microsoft.com/office/drawing/2014/main" id="{CA8DADBF-F2D1-47B6-868A-06E6C3647BA7}"/>
              </a:ext>
            </a:extLst>
          </p:cNvPr>
          <p:cNvSpPr/>
          <p:nvPr/>
        </p:nvSpPr>
        <p:spPr>
          <a:xfrm>
            <a:off x="4394228" y="4786435"/>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23" name="Google Shape;479;p21">
            <a:extLst>
              <a:ext uri="{FF2B5EF4-FFF2-40B4-BE49-F238E27FC236}">
                <a16:creationId xmlns:a16="http://schemas.microsoft.com/office/drawing/2014/main" id="{CB518A80-F403-4146-8C29-3E57E88D73CD}"/>
              </a:ext>
            </a:extLst>
          </p:cNvPr>
          <p:cNvSpPr/>
          <p:nvPr/>
        </p:nvSpPr>
        <p:spPr>
          <a:xfrm>
            <a:off x="990600" y="4876828"/>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75" name="Google Shape;475;p21"/>
          <p:cNvSpPr/>
          <p:nvPr/>
        </p:nvSpPr>
        <p:spPr>
          <a:xfrm>
            <a:off x="8185427" y="338052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6" name="Google Shape;476;p21"/>
          <p:cNvSpPr/>
          <p:nvPr/>
        </p:nvSpPr>
        <p:spPr>
          <a:xfrm>
            <a:off x="8153400" y="2139696"/>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7" name="Google Shape;477;p21"/>
          <p:cNvSpPr/>
          <p:nvPr/>
        </p:nvSpPr>
        <p:spPr>
          <a:xfrm>
            <a:off x="4394228" y="338052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8" name="Google Shape;478;p21"/>
          <p:cNvSpPr/>
          <p:nvPr/>
        </p:nvSpPr>
        <p:spPr>
          <a:xfrm>
            <a:off x="4394228" y="2181444"/>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9" name="Google Shape;479;p21"/>
          <p:cNvSpPr/>
          <p:nvPr/>
        </p:nvSpPr>
        <p:spPr>
          <a:xfrm>
            <a:off x="990600" y="3385992"/>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rgbClr val="FFFFFF"/>
              </a:solidFill>
              <a:latin typeface="Arial"/>
              <a:ea typeface="Arial"/>
              <a:cs typeface="Arial"/>
              <a:sym typeface="Arial"/>
            </a:endParaRPr>
          </a:p>
        </p:txBody>
      </p:sp>
      <p:sp>
        <p:nvSpPr>
          <p:cNvPr id="480" name="Google Shape;480;p21"/>
          <p:cNvSpPr/>
          <p:nvPr/>
        </p:nvSpPr>
        <p:spPr>
          <a:xfrm>
            <a:off x="932854" y="2157494"/>
            <a:ext cx="553200" cy="5532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85" name="Google Shape;485;p21"/>
          <p:cNvSpPr txBox="1">
            <a:spLocks noGrp="1"/>
          </p:cNvSpPr>
          <p:nvPr>
            <p:ph type="title" idx="5"/>
          </p:nvPr>
        </p:nvSpPr>
        <p:spPr>
          <a:xfrm>
            <a:off x="4515780" y="2246167"/>
            <a:ext cx="2979000" cy="1154014"/>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2 Grounding/Check-In/</a:t>
            </a:r>
            <a:r>
              <a:rPr lang="en-US" dirty="0"/>
              <a:t>Review Last Session</a:t>
            </a:r>
            <a:endParaRPr dirty="0"/>
          </a:p>
        </p:txBody>
      </p:sp>
      <p:sp>
        <p:nvSpPr>
          <p:cNvPr id="486" name="Google Shape;486;p21"/>
          <p:cNvSpPr txBox="1">
            <a:spLocks noGrp="1"/>
          </p:cNvSpPr>
          <p:nvPr>
            <p:ph type="title" idx="6"/>
          </p:nvPr>
        </p:nvSpPr>
        <p:spPr>
          <a:xfrm>
            <a:off x="1029910" y="2637197"/>
            <a:ext cx="3424736" cy="274507"/>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1 Review of Group Norms/</a:t>
            </a:r>
            <a:r>
              <a:rPr lang="en-US" dirty="0"/>
              <a:t>Review of Last Session</a:t>
            </a:r>
            <a:endParaRPr dirty="0"/>
          </a:p>
        </p:txBody>
      </p:sp>
      <p:sp>
        <p:nvSpPr>
          <p:cNvPr id="487" name="Google Shape;487;p21"/>
          <p:cNvSpPr txBox="1">
            <a:spLocks noGrp="1"/>
          </p:cNvSpPr>
          <p:nvPr>
            <p:ph type="title" idx="7"/>
          </p:nvPr>
        </p:nvSpPr>
        <p:spPr>
          <a:xfrm>
            <a:off x="4480399" y="3380522"/>
            <a:ext cx="3229795" cy="553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5   </a:t>
            </a:r>
            <a:r>
              <a:rPr lang="en-US" dirty="0"/>
              <a:t>Character Traits</a:t>
            </a:r>
            <a:endParaRPr dirty="0"/>
          </a:p>
        </p:txBody>
      </p:sp>
      <p:sp>
        <p:nvSpPr>
          <p:cNvPr id="488" name="Google Shape;488;p21"/>
          <p:cNvSpPr txBox="1">
            <a:spLocks noGrp="1"/>
          </p:cNvSpPr>
          <p:nvPr>
            <p:ph type="title" idx="8"/>
          </p:nvPr>
        </p:nvSpPr>
        <p:spPr>
          <a:xfrm>
            <a:off x="1079693" y="3478524"/>
            <a:ext cx="2979000" cy="361189"/>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4 Negativity Bias</a:t>
            </a:r>
            <a:endParaRPr dirty="0"/>
          </a:p>
        </p:txBody>
      </p:sp>
      <p:sp>
        <p:nvSpPr>
          <p:cNvPr id="491" name="Google Shape;491;p21"/>
          <p:cNvSpPr txBox="1">
            <a:spLocks noGrp="1"/>
          </p:cNvSpPr>
          <p:nvPr>
            <p:ph type="title" idx="14"/>
          </p:nvPr>
        </p:nvSpPr>
        <p:spPr>
          <a:xfrm>
            <a:off x="8185427" y="2434094"/>
            <a:ext cx="3547775"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 3   </a:t>
            </a:r>
            <a:r>
              <a:rPr lang="en-US" dirty="0"/>
              <a:t>Group Share Out: Take Home Task Last Week</a:t>
            </a:r>
            <a:endParaRPr dirty="0"/>
          </a:p>
        </p:txBody>
      </p:sp>
      <p:sp>
        <p:nvSpPr>
          <p:cNvPr id="492" name="Google Shape;492;p21"/>
          <p:cNvSpPr txBox="1">
            <a:spLocks noGrp="1"/>
          </p:cNvSpPr>
          <p:nvPr>
            <p:ph type="title" idx="15"/>
          </p:nvPr>
        </p:nvSpPr>
        <p:spPr>
          <a:xfrm>
            <a:off x="8292955" y="3527240"/>
            <a:ext cx="2979000" cy="695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 dirty="0"/>
              <a:t>6  </a:t>
            </a:r>
            <a:r>
              <a:rPr lang="en-US" dirty="0"/>
              <a:t>Identifying Strengths</a:t>
            </a:r>
            <a:endParaRPr dirty="0"/>
          </a:p>
        </p:txBody>
      </p:sp>
      <p:sp>
        <p:nvSpPr>
          <p:cNvPr id="493" name="Google Shape;493;p21"/>
          <p:cNvSpPr txBox="1">
            <a:spLocks noGrp="1"/>
          </p:cNvSpPr>
          <p:nvPr>
            <p:ph type="title"/>
          </p:nvPr>
        </p:nvSpPr>
        <p:spPr>
          <a:xfrm>
            <a:off x="648145" y="1017336"/>
            <a:ext cx="112104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Shape of Our Evening</a:t>
            </a:r>
            <a:endParaRPr dirty="0"/>
          </a:p>
        </p:txBody>
      </p:sp>
      <p:sp>
        <p:nvSpPr>
          <p:cNvPr id="21" name="Google Shape;492;p21">
            <a:extLst>
              <a:ext uri="{FF2B5EF4-FFF2-40B4-BE49-F238E27FC236}">
                <a16:creationId xmlns:a16="http://schemas.microsoft.com/office/drawing/2014/main" id="{0117B5D6-98B0-4715-AE35-95CA618BCFF9}"/>
              </a:ext>
            </a:extLst>
          </p:cNvPr>
          <p:cNvSpPr txBox="1">
            <a:spLocks/>
          </p:cNvSpPr>
          <p:nvPr/>
        </p:nvSpPr>
        <p:spPr>
          <a:xfrm>
            <a:off x="990600" y="4926232"/>
            <a:ext cx="3157186" cy="41583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r>
              <a:rPr lang="en-US" dirty="0"/>
              <a:t> 7   Take Home Task</a:t>
            </a:r>
          </a:p>
        </p:txBody>
      </p:sp>
      <p:sp>
        <p:nvSpPr>
          <p:cNvPr id="22" name="Google Shape;492;p21">
            <a:extLst>
              <a:ext uri="{FF2B5EF4-FFF2-40B4-BE49-F238E27FC236}">
                <a16:creationId xmlns:a16="http://schemas.microsoft.com/office/drawing/2014/main" id="{0B597C93-18D7-4FCB-8A7E-95CABFDBCE1A}"/>
              </a:ext>
            </a:extLst>
          </p:cNvPr>
          <p:cNvSpPr txBox="1">
            <a:spLocks/>
          </p:cNvSpPr>
          <p:nvPr/>
        </p:nvSpPr>
        <p:spPr>
          <a:xfrm>
            <a:off x="4480399" y="5128571"/>
            <a:ext cx="3545892" cy="27450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0" i="0" u="none" strike="noStrike" cap="none">
                <a:solidFill>
                  <a:schemeClr val="dk1"/>
                </a:solidFill>
                <a:latin typeface="Nerko One"/>
                <a:ea typeface="Nerko One"/>
                <a:cs typeface="Nerko One"/>
                <a:sym typeface="Nerko One"/>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r>
              <a:rPr lang="en-US" dirty="0"/>
              <a:t>8   Final Thoughts &amp; Questions</a:t>
            </a:r>
          </a:p>
        </p:txBody>
      </p:sp>
      <p:pic>
        <p:nvPicPr>
          <p:cNvPr id="2" name="Picture 1">
            <a:extLst>
              <a:ext uri="{FF2B5EF4-FFF2-40B4-BE49-F238E27FC236}">
                <a16:creationId xmlns:a16="http://schemas.microsoft.com/office/drawing/2014/main" id="{ADD18D91-5B80-456C-93F1-8D299BF7EF94}"/>
              </a:ext>
            </a:extLst>
          </p:cNvPr>
          <p:cNvPicPr>
            <a:picLocks noChangeAspect="1"/>
          </p:cNvPicPr>
          <p:nvPr/>
        </p:nvPicPr>
        <p:blipFill>
          <a:blip r:embed="rId3"/>
          <a:stretch>
            <a:fillRect/>
          </a:stretch>
        </p:blipFill>
        <p:spPr>
          <a:xfrm>
            <a:off x="8153399" y="325414"/>
            <a:ext cx="914479" cy="8230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4"/>
          <p:cNvSpPr txBox="1">
            <a:spLocks noGrp="1"/>
          </p:cNvSpPr>
          <p:nvPr>
            <p:ph type="title"/>
          </p:nvPr>
        </p:nvSpPr>
        <p:spPr>
          <a:xfrm>
            <a:off x="2279387" y="540957"/>
            <a:ext cx="7794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dirty="0"/>
              <a:t>Group Norms</a:t>
            </a:r>
            <a:endParaRPr dirty="0"/>
          </a:p>
        </p:txBody>
      </p:sp>
      <p:pic>
        <p:nvPicPr>
          <p:cNvPr id="4" name="Picture 3">
            <a:extLst>
              <a:ext uri="{FF2B5EF4-FFF2-40B4-BE49-F238E27FC236}">
                <a16:creationId xmlns:a16="http://schemas.microsoft.com/office/drawing/2014/main" id="{AA3C7DB5-A938-4E52-A757-C7FC2DF16B0F}"/>
              </a:ext>
            </a:extLst>
          </p:cNvPr>
          <p:cNvPicPr>
            <a:picLocks noChangeAspect="1"/>
          </p:cNvPicPr>
          <p:nvPr/>
        </p:nvPicPr>
        <p:blipFill>
          <a:blip r:embed="rId3"/>
          <a:stretch>
            <a:fillRect/>
          </a:stretch>
        </p:blipFill>
        <p:spPr>
          <a:xfrm>
            <a:off x="3252317" y="1570785"/>
            <a:ext cx="5524189" cy="37164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3"/>
          <p:cNvSpPr txBox="1">
            <a:spLocks noGrp="1"/>
          </p:cNvSpPr>
          <p:nvPr>
            <p:ph type="body" idx="1"/>
          </p:nvPr>
        </p:nvSpPr>
        <p:spPr>
          <a:xfrm>
            <a:off x="2401350" y="4857700"/>
            <a:ext cx="7389300" cy="763500"/>
          </a:xfrm>
          <a:prstGeom prst="rect">
            <a:avLst/>
          </a:prstGeom>
        </p:spPr>
        <p:txBody>
          <a:bodyPr spcFirstLastPara="1" wrap="square" lIns="121900" tIns="121900" rIns="121900" bIns="121900" anchor="t" anchorCtr="0">
            <a:noAutofit/>
          </a:bodyPr>
          <a:lstStyle/>
          <a:p>
            <a:pPr marL="0" lvl="0" indent="0">
              <a:buNone/>
            </a:pPr>
            <a:r>
              <a:rPr lang="en-US" dirty="0">
                <a:hlinkClick r:id="rId3"/>
              </a:rPr>
              <a:t>Headspace | Mini meditation | Breathe - YouTube</a:t>
            </a:r>
            <a:endParaRPr dirty="0"/>
          </a:p>
        </p:txBody>
      </p:sp>
      <p:sp>
        <p:nvSpPr>
          <p:cNvPr id="508" name="Google Shape;508;p23"/>
          <p:cNvSpPr txBox="1">
            <a:spLocks noGrp="1"/>
          </p:cNvSpPr>
          <p:nvPr>
            <p:ph type="title"/>
          </p:nvPr>
        </p:nvSpPr>
        <p:spPr>
          <a:xfrm>
            <a:off x="2401350" y="381837"/>
            <a:ext cx="7389300" cy="4458313"/>
          </a:xfrm>
          <a:prstGeom prst="rect">
            <a:avLst/>
          </a:prstGeom>
        </p:spPr>
        <p:txBody>
          <a:bodyPr spcFirstLastPara="1" wrap="square" lIns="121900" tIns="121900" rIns="121900" bIns="121900" anchor="ctr" anchorCtr="0">
            <a:noAutofit/>
          </a:bodyPr>
          <a:lstStyle/>
          <a:p>
            <a:r>
              <a:rPr lang="en-US" sz="3600" u="sng" dirty="0">
                <a:solidFill>
                  <a:schemeClr val="tx1"/>
                </a:solidFill>
              </a:rPr>
              <a:t>Check-In</a:t>
            </a:r>
            <a:br>
              <a:rPr lang="en-US" sz="3600" u="sng" dirty="0">
                <a:solidFill>
                  <a:schemeClr val="tx1"/>
                </a:solidFill>
              </a:rPr>
            </a:br>
            <a:br>
              <a:rPr lang="en-US" sz="3600" u="sng" dirty="0">
                <a:solidFill>
                  <a:schemeClr val="tx1"/>
                </a:solidFill>
              </a:rPr>
            </a:br>
            <a:br>
              <a:rPr lang="en-US" sz="2400" dirty="0">
                <a:solidFill>
                  <a:schemeClr val="tx1"/>
                </a:solidFill>
              </a:rPr>
            </a:br>
            <a:r>
              <a:rPr lang="en-US" sz="2400" b="1" dirty="0"/>
              <a:t>💛 Let’s Begin Together</a:t>
            </a:r>
            <a:br>
              <a:rPr lang="en-US" sz="2400" b="1" dirty="0"/>
            </a:br>
            <a:br>
              <a:rPr lang="en-US" sz="2400" b="1" dirty="0"/>
            </a:br>
            <a:r>
              <a:rPr lang="en-US" sz="2400" dirty="0"/>
              <a:t>🌿 </a:t>
            </a:r>
            <a:r>
              <a:rPr lang="en-US" sz="2400" b="1" dirty="0"/>
              <a:t>Grounding Exercise</a:t>
            </a:r>
            <a:r>
              <a:rPr lang="en-US" sz="2400" dirty="0"/>
              <a:t> – Take a moment to settle in</a:t>
            </a:r>
            <a:br>
              <a:rPr lang="en-US" sz="2400" dirty="0"/>
            </a:br>
            <a:br>
              <a:rPr lang="en-US" sz="2400" dirty="0"/>
            </a:br>
            <a:r>
              <a:rPr lang="en-US" sz="2400" dirty="0"/>
              <a:t>✍️ </a:t>
            </a:r>
            <a:r>
              <a:rPr lang="en-US" sz="2400" b="1" dirty="0"/>
              <a:t>Quiet Think &amp; Write</a:t>
            </a:r>
            <a:r>
              <a:rPr lang="en-US" sz="2400" dirty="0"/>
              <a:t> – What’s giving you energy as a parent right now? </a:t>
            </a:r>
            <a:r>
              <a:rPr lang="en-US" sz="2400" i="1" dirty="0"/>
              <a:t>(5 mins)</a:t>
            </a:r>
            <a:br>
              <a:rPr lang="en-US" sz="2400" i="1" dirty="0"/>
            </a:br>
            <a:br>
              <a:rPr lang="en-US" sz="2400" dirty="0"/>
            </a:br>
            <a:r>
              <a:rPr lang="en-US" sz="2400" dirty="0"/>
              <a:t>🗣️ </a:t>
            </a:r>
            <a:r>
              <a:rPr lang="en-US" sz="2400" b="1" dirty="0"/>
              <a:t>Group Share</a:t>
            </a:r>
            <a:r>
              <a:rPr lang="en-US" sz="2400" dirty="0"/>
              <a:t> – Let’s hear from each other (</a:t>
            </a:r>
            <a:r>
              <a:rPr lang="en-US" sz="2400" i="1" dirty="0"/>
              <a:t>10 mins</a:t>
            </a:r>
            <a:r>
              <a:rPr lang="en-US" sz="2400" dirty="0"/>
              <a:t>)</a:t>
            </a:r>
            <a:br>
              <a:rPr lang="en-US" sz="2400" dirty="0"/>
            </a:br>
            <a:endParaRPr sz="2400" dirty="0">
              <a:solidFill>
                <a:schemeClr val="dk2"/>
              </a:solidFill>
            </a:endParaRPr>
          </a:p>
        </p:txBody>
      </p:sp>
      <p:sp>
        <p:nvSpPr>
          <p:cNvPr id="509" name="Google Shape;509;p23"/>
          <p:cNvSpPr/>
          <p:nvPr/>
        </p:nvSpPr>
        <p:spPr>
          <a:xfrm>
            <a:off x="3302169" y="1192555"/>
            <a:ext cx="6143282" cy="967842"/>
          </a:xfrm>
          <a:prstGeom prst="rect">
            <a:avLst/>
          </a:prstGeom>
        </p:spPr>
        <p:txBody>
          <a:bodyPr>
            <a:prstTxWarp prst="textPlain">
              <a:avLst/>
            </a:prstTxWarp>
          </a:bodyPr>
          <a:lstStyle/>
          <a:p>
            <a:pPr lvl="0" algn="ctr"/>
            <a:endParaRPr b="0" i="0" dirty="0">
              <a:ln>
                <a:noFill/>
              </a:ln>
              <a:solidFill>
                <a:schemeClr val="dk1"/>
              </a:solidFill>
              <a:latin typeface="Nerko One"/>
            </a:endParaRPr>
          </a:p>
        </p:txBody>
      </p:sp>
      <p:grpSp>
        <p:nvGrpSpPr>
          <p:cNvPr id="510" name="Google Shape;510;p23"/>
          <p:cNvGrpSpPr/>
          <p:nvPr/>
        </p:nvGrpSpPr>
        <p:grpSpPr>
          <a:xfrm>
            <a:off x="1975313" y="868405"/>
            <a:ext cx="1752894" cy="2285199"/>
            <a:chOff x="4343113" y="193502"/>
            <a:chExt cx="1752894" cy="2285199"/>
          </a:xfrm>
        </p:grpSpPr>
        <p:sp>
          <p:nvSpPr>
            <p:cNvPr id="511" name="Google Shape;511;p23"/>
            <p:cNvSpPr/>
            <p:nvPr/>
          </p:nvSpPr>
          <p:spPr>
            <a:xfrm rot="892541">
              <a:off x="4581746" y="323300"/>
              <a:ext cx="1275629" cy="2025603"/>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rot="892541">
              <a:off x="4581746" y="323300"/>
              <a:ext cx="1275629" cy="2025603"/>
            </a:xfrm>
            <a:custGeom>
              <a:avLst/>
              <a:gdLst/>
              <a:ahLst/>
              <a:cxnLst/>
              <a:rect l="l" t="t" r="r" b="b"/>
              <a:pathLst>
                <a:path w="3852738" h="6117861" extrusionOk="0">
                  <a:moveTo>
                    <a:pt x="3144901" y="1667"/>
                  </a:moveTo>
                  <a:cubicBezTo>
                    <a:pt x="3063207" y="16374"/>
                    <a:pt x="3050302" y="127441"/>
                    <a:pt x="3044201" y="178046"/>
                  </a:cubicBezTo>
                  <a:cubicBezTo>
                    <a:pt x="3025187" y="335706"/>
                    <a:pt x="3082804" y="527583"/>
                    <a:pt x="3114549" y="618371"/>
                  </a:cubicBezTo>
                  <a:cubicBezTo>
                    <a:pt x="3100913" y="636005"/>
                    <a:pt x="3092287" y="647096"/>
                    <a:pt x="3083788" y="658226"/>
                  </a:cubicBezTo>
                  <a:cubicBezTo>
                    <a:pt x="3016675" y="746369"/>
                    <a:pt x="2942342" y="846125"/>
                    <a:pt x="2863006" y="955706"/>
                  </a:cubicBezTo>
                  <a:cubicBezTo>
                    <a:pt x="2806836" y="1033280"/>
                    <a:pt x="2815308" y="1030172"/>
                    <a:pt x="2759929" y="1109341"/>
                  </a:cubicBezTo>
                  <a:cubicBezTo>
                    <a:pt x="2771314" y="1073618"/>
                    <a:pt x="2900283" y="525058"/>
                    <a:pt x="2683399" y="520497"/>
                  </a:cubicBezTo>
                  <a:cubicBezTo>
                    <a:pt x="2670949" y="520236"/>
                    <a:pt x="2660086" y="522071"/>
                    <a:pt x="2650509" y="525467"/>
                  </a:cubicBezTo>
                  <a:cubicBezTo>
                    <a:pt x="2583516" y="549282"/>
                    <a:pt x="2582297" y="654021"/>
                    <a:pt x="2580978" y="716499"/>
                  </a:cubicBezTo>
                  <a:cubicBezTo>
                    <a:pt x="2577274" y="892878"/>
                    <a:pt x="2668893" y="1189407"/>
                    <a:pt x="2678456" y="1220080"/>
                  </a:cubicBezTo>
                  <a:cubicBezTo>
                    <a:pt x="2591988" y="1344375"/>
                    <a:pt x="2541169" y="1426309"/>
                    <a:pt x="2458451" y="1553014"/>
                  </a:cubicBezTo>
                  <a:cubicBezTo>
                    <a:pt x="2476983" y="1490402"/>
                    <a:pt x="2481550" y="1397102"/>
                    <a:pt x="2483050" y="1373870"/>
                  </a:cubicBezTo>
                  <a:cubicBezTo>
                    <a:pt x="2493190" y="1216732"/>
                    <a:pt x="2496204" y="1068220"/>
                    <a:pt x="2378459" y="945418"/>
                  </a:cubicBezTo>
                  <a:cubicBezTo>
                    <a:pt x="2337472" y="902670"/>
                    <a:pt x="2259670" y="851864"/>
                    <a:pt x="2197412" y="878600"/>
                  </a:cubicBezTo>
                  <a:cubicBezTo>
                    <a:pt x="2130493" y="907338"/>
                    <a:pt x="2120460" y="1011327"/>
                    <a:pt x="2136219" y="1069412"/>
                  </a:cubicBezTo>
                  <a:cubicBezTo>
                    <a:pt x="2171373" y="1198924"/>
                    <a:pt x="2249577" y="1245141"/>
                    <a:pt x="2307796" y="1367962"/>
                  </a:cubicBezTo>
                  <a:cubicBezTo>
                    <a:pt x="2329087" y="1412888"/>
                    <a:pt x="2384045" y="1588925"/>
                    <a:pt x="2401411" y="1628546"/>
                  </a:cubicBezTo>
                  <a:cubicBezTo>
                    <a:pt x="2337271" y="1727418"/>
                    <a:pt x="2274089" y="1826404"/>
                    <a:pt x="2213385" y="1925684"/>
                  </a:cubicBezTo>
                  <a:cubicBezTo>
                    <a:pt x="2187044" y="1968761"/>
                    <a:pt x="2162874" y="2010806"/>
                    <a:pt x="2137672" y="2053253"/>
                  </a:cubicBezTo>
                  <a:cubicBezTo>
                    <a:pt x="2143258" y="2029913"/>
                    <a:pt x="2148890" y="2006446"/>
                    <a:pt x="2151723" y="1982135"/>
                  </a:cubicBezTo>
                  <a:cubicBezTo>
                    <a:pt x="2170496" y="1820979"/>
                    <a:pt x="2120755" y="1722683"/>
                    <a:pt x="2041707" y="1569852"/>
                  </a:cubicBezTo>
                  <a:cubicBezTo>
                    <a:pt x="1997445" y="1484280"/>
                    <a:pt x="1856554" y="1338803"/>
                    <a:pt x="1750684" y="1353992"/>
                  </a:cubicBezTo>
                  <a:cubicBezTo>
                    <a:pt x="1735555" y="1356169"/>
                    <a:pt x="1720928" y="1361466"/>
                    <a:pt x="1707621" y="1370822"/>
                  </a:cubicBezTo>
                  <a:cubicBezTo>
                    <a:pt x="1609847" y="1439724"/>
                    <a:pt x="1644117" y="1553088"/>
                    <a:pt x="1702303" y="1615058"/>
                  </a:cubicBezTo>
                  <a:cubicBezTo>
                    <a:pt x="1815360" y="1735481"/>
                    <a:pt x="1850708" y="1755781"/>
                    <a:pt x="1939982" y="1892117"/>
                  </a:cubicBezTo>
                  <a:cubicBezTo>
                    <a:pt x="2004135" y="1990098"/>
                    <a:pt x="2041158" y="2128658"/>
                    <a:pt x="2056582" y="2190849"/>
                  </a:cubicBezTo>
                  <a:cubicBezTo>
                    <a:pt x="1962137" y="2355474"/>
                    <a:pt x="1894521" y="2484357"/>
                    <a:pt x="1819773" y="2637255"/>
                  </a:cubicBezTo>
                  <a:cubicBezTo>
                    <a:pt x="1812071" y="2459034"/>
                    <a:pt x="1771472" y="2224918"/>
                    <a:pt x="1716160" y="2101105"/>
                  </a:cubicBezTo>
                  <a:cubicBezTo>
                    <a:pt x="1659903" y="1975203"/>
                    <a:pt x="1554703" y="1898594"/>
                    <a:pt x="1477480" y="1924458"/>
                  </a:cubicBezTo>
                  <a:cubicBezTo>
                    <a:pt x="1451739" y="1933078"/>
                    <a:pt x="1429201" y="1953116"/>
                    <a:pt x="1412538" y="1986488"/>
                  </a:cubicBezTo>
                  <a:cubicBezTo>
                    <a:pt x="1326252" y="2159151"/>
                    <a:pt x="1557548" y="2385123"/>
                    <a:pt x="1641157" y="2516436"/>
                  </a:cubicBezTo>
                  <a:cubicBezTo>
                    <a:pt x="1660820" y="2547324"/>
                    <a:pt x="1768385" y="2739475"/>
                    <a:pt x="1768385" y="2739475"/>
                  </a:cubicBezTo>
                  <a:cubicBezTo>
                    <a:pt x="1768385" y="2739475"/>
                    <a:pt x="1602172" y="3119170"/>
                    <a:pt x="1559805" y="3246860"/>
                  </a:cubicBezTo>
                  <a:cubicBezTo>
                    <a:pt x="1520250" y="3366025"/>
                    <a:pt x="1475290" y="3506902"/>
                    <a:pt x="1432360" y="3639561"/>
                  </a:cubicBezTo>
                  <a:cubicBezTo>
                    <a:pt x="1435396" y="3547521"/>
                    <a:pt x="1436934" y="3454241"/>
                    <a:pt x="1433299" y="3414988"/>
                  </a:cubicBezTo>
                  <a:cubicBezTo>
                    <a:pt x="1411950" y="3184321"/>
                    <a:pt x="1409492" y="3007165"/>
                    <a:pt x="1340151" y="2775219"/>
                  </a:cubicBezTo>
                  <a:cubicBezTo>
                    <a:pt x="1275572" y="2559212"/>
                    <a:pt x="1145642" y="2375754"/>
                    <a:pt x="963931" y="2434174"/>
                  </a:cubicBezTo>
                  <a:cubicBezTo>
                    <a:pt x="921998" y="2447655"/>
                    <a:pt x="877358" y="2474090"/>
                    <a:pt x="830044" y="2515881"/>
                  </a:cubicBezTo>
                  <a:cubicBezTo>
                    <a:pt x="530445" y="2780704"/>
                    <a:pt x="995227" y="3158081"/>
                    <a:pt x="1123535" y="3402719"/>
                  </a:cubicBezTo>
                  <a:cubicBezTo>
                    <a:pt x="1220933" y="3588421"/>
                    <a:pt x="1316777" y="3748385"/>
                    <a:pt x="1371372" y="3827252"/>
                  </a:cubicBezTo>
                  <a:cubicBezTo>
                    <a:pt x="1371451" y="3827366"/>
                    <a:pt x="1371425" y="3827573"/>
                    <a:pt x="1371478" y="3827600"/>
                  </a:cubicBezTo>
                  <a:cubicBezTo>
                    <a:pt x="1359306" y="3865594"/>
                    <a:pt x="1348772" y="3896321"/>
                    <a:pt x="1336368" y="3935259"/>
                  </a:cubicBezTo>
                  <a:cubicBezTo>
                    <a:pt x="1323111" y="3976876"/>
                    <a:pt x="1309670" y="4019048"/>
                    <a:pt x="1296213" y="4061636"/>
                  </a:cubicBezTo>
                  <a:cubicBezTo>
                    <a:pt x="1209864" y="4334208"/>
                    <a:pt x="1136316" y="4547249"/>
                    <a:pt x="1047501" y="4835566"/>
                  </a:cubicBezTo>
                  <a:cubicBezTo>
                    <a:pt x="1021243" y="4725530"/>
                    <a:pt x="954571" y="4590714"/>
                    <a:pt x="928617" y="4459983"/>
                  </a:cubicBezTo>
                  <a:cubicBezTo>
                    <a:pt x="856621" y="4097567"/>
                    <a:pt x="571389" y="2878953"/>
                    <a:pt x="230732" y="2952924"/>
                  </a:cubicBezTo>
                  <a:cubicBezTo>
                    <a:pt x="219743" y="2955308"/>
                    <a:pt x="208531" y="2958951"/>
                    <a:pt x="197434" y="2964129"/>
                  </a:cubicBezTo>
                  <a:cubicBezTo>
                    <a:pt x="-84929" y="3095120"/>
                    <a:pt x="-104211" y="3619798"/>
                    <a:pt x="403581" y="4217033"/>
                  </a:cubicBezTo>
                  <a:cubicBezTo>
                    <a:pt x="738483" y="4610940"/>
                    <a:pt x="967576" y="4901533"/>
                    <a:pt x="1016707" y="4964154"/>
                  </a:cubicBezTo>
                  <a:cubicBezTo>
                    <a:pt x="967362" y="5124553"/>
                    <a:pt x="918713" y="5277318"/>
                    <a:pt x="869694" y="5438789"/>
                  </a:cubicBezTo>
                  <a:cubicBezTo>
                    <a:pt x="819917" y="5602738"/>
                    <a:pt x="682433" y="6060898"/>
                    <a:pt x="681869" y="6062907"/>
                  </a:cubicBezTo>
                  <a:cubicBezTo>
                    <a:pt x="675144" y="6085610"/>
                    <a:pt x="688243" y="6109252"/>
                    <a:pt x="710909" y="6116083"/>
                  </a:cubicBezTo>
                  <a:cubicBezTo>
                    <a:pt x="733566" y="6122780"/>
                    <a:pt x="757392" y="6109988"/>
                    <a:pt x="764143" y="6087352"/>
                  </a:cubicBezTo>
                  <a:cubicBezTo>
                    <a:pt x="764718" y="6085409"/>
                    <a:pt x="901997" y="5627651"/>
                    <a:pt x="951722" y="5463702"/>
                  </a:cubicBezTo>
                  <a:cubicBezTo>
                    <a:pt x="978415" y="5375767"/>
                    <a:pt x="1005031" y="5293123"/>
                    <a:pt x="1031846" y="5205255"/>
                  </a:cubicBezTo>
                  <a:cubicBezTo>
                    <a:pt x="1148963" y="5183890"/>
                    <a:pt x="2354844" y="4963550"/>
                    <a:pt x="2547545" y="4888742"/>
                  </a:cubicBezTo>
                  <a:cubicBezTo>
                    <a:pt x="2672007" y="4840454"/>
                    <a:pt x="2844950" y="4792033"/>
                    <a:pt x="2786470" y="4608328"/>
                  </a:cubicBezTo>
                  <a:cubicBezTo>
                    <a:pt x="2732805" y="4439757"/>
                    <a:pt x="2404967" y="4435672"/>
                    <a:pt x="2193561" y="4506262"/>
                  </a:cubicBezTo>
                  <a:cubicBezTo>
                    <a:pt x="1876807" y="4611944"/>
                    <a:pt x="1246929" y="4953504"/>
                    <a:pt x="1061623" y="5078074"/>
                  </a:cubicBezTo>
                  <a:cubicBezTo>
                    <a:pt x="1142249" y="4814536"/>
                    <a:pt x="1205183" y="4642484"/>
                    <a:pt x="1284853" y="4388322"/>
                  </a:cubicBezTo>
                  <a:cubicBezTo>
                    <a:pt x="1284903" y="4388188"/>
                    <a:pt x="1285061" y="4388055"/>
                    <a:pt x="1285098" y="4387854"/>
                  </a:cubicBezTo>
                  <a:cubicBezTo>
                    <a:pt x="1436969" y="4303468"/>
                    <a:pt x="1909938" y="4086892"/>
                    <a:pt x="2210344" y="3972348"/>
                  </a:cubicBezTo>
                  <a:cubicBezTo>
                    <a:pt x="2548978" y="3843339"/>
                    <a:pt x="3156976" y="3884413"/>
                    <a:pt x="3033626" y="3476054"/>
                  </a:cubicBezTo>
                  <a:cubicBezTo>
                    <a:pt x="2971549" y="3270562"/>
                    <a:pt x="2576979" y="3260121"/>
                    <a:pt x="2214055" y="3364840"/>
                  </a:cubicBezTo>
                  <a:cubicBezTo>
                    <a:pt x="2162211" y="3379794"/>
                    <a:pt x="2111071" y="3397174"/>
                    <a:pt x="2061578" y="3416629"/>
                  </a:cubicBezTo>
                  <a:cubicBezTo>
                    <a:pt x="1734015" y="3545230"/>
                    <a:pt x="1529548" y="3786774"/>
                    <a:pt x="1405196" y="4001207"/>
                  </a:cubicBezTo>
                  <a:cubicBezTo>
                    <a:pt x="1409436" y="3987872"/>
                    <a:pt x="1413704" y="3974264"/>
                    <a:pt x="1417907" y="3961063"/>
                  </a:cubicBezTo>
                  <a:cubicBezTo>
                    <a:pt x="1497096" y="3712481"/>
                    <a:pt x="1571720" y="3482417"/>
                    <a:pt x="1640963" y="3273924"/>
                  </a:cubicBezTo>
                  <a:cubicBezTo>
                    <a:pt x="1661155" y="3213086"/>
                    <a:pt x="1684240" y="3150145"/>
                    <a:pt x="1709724" y="3085416"/>
                  </a:cubicBezTo>
                  <a:cubicBezTo>
                    <a:pt x="1835800" y="3057254"/>
                    <a:pt x="2274591" y="2961048"/>
                    <a:pt x="2612535" y="2938411"/>
                  </a:cubicBezTo>
                  <a:cubicBezTo>
                    <a:pt x="2918473" y="2917918"/>
                    <a:pt x="3338405" y="3070475"/>
                    <a:pt x="3339530" y="2748222"/>
                  </a:cubicBezTo>
                  <a:cubicBezTo>
                    <a:pt x="3340173" y="2563397"/>
                    <a:pt x="3041040" y="2529309"/>
                    <a:pt x="2716604" y="2578373"/>
                  </a:cubicBezTo>
                  <a:cubicBezTo>
                    <a:pt x="2649397" y="2588533"/>
                    <a:pt x="2581708" y="2604238"/>
                    <a:pt x="2514541" y="2624122"/>
                  </a:cubicBezTo>
                  <a:cubicBezTo>
                    <a:pt x="2199461" y="2717401"/>
                    <a:pt x="1929735" y="2829219"/>
                    <a:pt x="1768988" y="2940440"/>
                  </a:cubicBezTo>
                  <a:cubicBezTo>
                    <a:pt x="1787405" y="2896125"/>
                    <a:pt x="1920835" y="2618550"/>
                    <a:pt x="1992850" y="2483298"/>
                  </a:cubicBezTo>
                  <a:cubicBezTo>
                    <a:pt x="2079259" y="2462925"/>
                    <a:pt x="2240281" y="2426412"/>
                    <a:pt x="2432198" y="2398344"/>
                  </a:cubicBezTo>
                  <a:cubicBezTo>
                    <a:pt x="2694168" y="2360029"/>
                    <a:pt x="2977777" y="2356292"/>
                    <a:pt x="2953848" y="2186127"/>
                  </a:cubicBezTo>
                  <a:cubicBezTo>
                    <a:pt x="2926329" y="1990487"/>
                    <a:pt x="2647803" y="2046288"/>
                    <a:pt x="2416834" y="2128638"/>
                  </a:cubicBezTo>
                  <a:cubicBezTo>
                    <a:pt x="2273292" y="2179825"/>
                    <a:pt x="2170502" y="2240549"/>
                    <a:pt x="2094729" y="2298152"/>
                  </a:cubicBezTo>
                  <a:cubicBezTo>
                    <a:pt x="2155159" y="2190970"/>
                    <a:pt x="2218173" y="2082219"/>
                    <a:pt x="2286519" y="1970462"/>
                  </a:cubicBezTo>
                  <a:cubicBezTo>
                    <a:pt x="2323595" y="1909825"/>
                    <a:pt x="2362031" y="1849148"/>
                    <a:pt x="2400453" y="1788558"/>
                  </a:cubicBezTo>
                  <a:cubicBezTo>
                    <a:pt x="2463400" y="1770341"/>
                    <a:pt x="2694603" y="1704681"/>
                    <a:pt x="2790127" y="1704848"/>
                  </a:cubicBezTo>
                  <a:cubicBezTo>
                    <a:pt x="2957391" y="1705170"/>
                    <a:pt x="3123871" y="1718471"/>
                    <a:pt x="3135672" y="1593975"/>
                  </a:cubicBezTo>
                  <a:cubicBezTo>
                    <a:pt x="3147325" y="1471033"/>
                    <a:pt x="2987937" y="1440929"/>
                    <a:pt x="2802101" y="1499102"/>
                  </a:cubicBezTo>
                  <a:cubicBezTo>
                    <a:pt x="2686580" y="1535260"/>
                    <a:pt x="2535021" y="1626698"/>
                    <a:pt x="2450756" y="1696021"/>
                  </a:cubicBezTo>
                  <a:cubicBezTo>
                    <a:pt x="2542776" y="1552298"/>
                    <a:pt x="2617679" y="1458309"/>
                    <a:pt x="2715043" y="1317157"/>
                  </a:cubicBezTo>
                  <a:cubicBezTo>
                    <a:pt x="2784936" y="1295559"/>
                    <a:pt x="2897825" y="1267691"/>
                    <a:pt x="3021584" y="1271944"/>
                  </a:cubicBezTo>
                  <a:cubicBezTo>
                    <a:pt x="3158938" y="1276672"/>
                    <a:pt x="3293051" y="1254705"/>
                    <a:pt x="3277701" y="1152163"/>
                  </a:cubicBezTo>
                  <a:cubicBezTo>
                    <a:pt x="3258386" y="1023107"/>
                    <a:pt x="3080748" y="1046775"/>
                    <a:pt x="2940668" y="1097694"/>
                  </a:cubicBezTo>
                  <a:cubicBezTo>
                    <a:pt x="2898743" y="1112937"/>
                    <a:pt x="2852960" y="1146437"/>
                    <a:pt x="2808645" y="1183044"/>
                  </a:cubicBezTo>
                  <a:cubicBezTo>
                    <a:pt x="2850127" y="1124195"/>
                    <a:pt x="2890505" y="1063692"/>
                    <a:pt x="2932403" y="1005815"/>
                  </a:cubicBezTo>
                  <a:cubicBezTo>
                    <a:pt x="2954062" y="975898"/>
                    <a:pt x="2971790" y="952986"/>
                    <a:pt x="2992685" y="924557"/>
                  </a:cubicBezTo>
                  <a:cubicBezTo>
                    <a:pt x="3069804" y="938942"/>
                    <a:pt x="3540040" y="1019785"/>
                    <a:pt x="3591173" y="846554"/>
                  </a:cubicBezTo>
                  <a:cubicBezTo>
                    <a:pt x="3621612" y="743422"/>
                    <a:pt x="3476429" y="678566"/>
                    <a:pt x="3344118" y="724402"/>
                  </a:cubicBezTo>
                  <a:cubicBezTo>
                    <a:pt x="3236553" y="761672"/>
                    <a:pt x="3102962" y="819845"/>
                    <a:pt x="3035755" y="859479"/>
                  </a:cubicBezTo>
                  <a:cubicBezTo>
                    <a:pt x="3080600" y="798815"/>
                    <a:pt x="3112024" y="762436"/>
                    <a:pt x="3152100" y="709809"/>
                  </a:cubicBezTo>
                  <a:cubicBezTo>
                    <a:pt x="3175434" y="679169"/>
                    <a:pt x="3236613" y="597690"/>
                    <a:pt x="3237685" y="597221"/>
                  </a:cubicBezTo>
                  <a:cubicBezTo>
                    <a:pt x="3298570" y="570392"/>
                    <a:pt x="3458286" y="548853"/>
                    <a:pt x="3594857" y="493722"/>
                  </a:cubicBezTo>
                  <a:cubicBezTo>
                    <a:pt x="3748706" y="431611"/>
                    <a:pt x="3889858" y="367532"/>
                    <a:pt x="3843928" y="266604"/>
                  </a:cubicBezTo>
                  <a:cubicBezTo>
                    <a:pt x="3819148" y="212142"/>
                    <a:pt x="3614707" y="197562"/>
                    <a:pt x="3482483" y="280682"/>
                  </a:cubicBezTo>
                  <a:cubicBezTo>
                    <a:pt x="3350266" y="363801"/>
                    <a:pt x="3160418" y="558986"/>
                    <a:pt x="3158758" y="561076"/>
                  </a:cubicBezTo>
                  <a:cubicBezTo>
                    <a:pt x="3171904" y="504538"/>
                    <a:pt x="3187147" y="443298"/>
                    <a:pt x="3194856" y="422550"/>
                  </a:cubicBezTo>
                  <a:cubicBezTo>
                    <a:pt x="3243853" y="290700"/>
                    <a:pt x="3366721" y="30197"/>
                    <a:pt x="3184247" y="1626"/>
                  </a:cubicBezTo>
                  <a:cubicBezTo>
                    <a:pt x="3169594" y="-664"/>
                    <a:pt x="3156574" y="-429"/>
                    <a:pt x="3144901" y="1667"/>
                  </a:cubicBezTo>
                  <a:close/>
                </a:path>
              </a:pathLst>
            </a:custGeom>
            <a:blipFill rotWithShape="1">
              <a:blip r:embed="rId4">
                <a:alphaModFix amt="60000"/>
              </a:blip>
              <a:stretch>
                <a:fillRect b="-26176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 name="Picture 7">
            <a:extLst>
              <a:ext uri="{FF2B5EF4-FFF2-40B4-BE49-F238E27FC236}">
                <a16:creationId xmlns:a16="http://schemas.microsoft.com/office/drawing/2014/main" id="{98BA923E-8BA0-47AE-AD12-42E1803E054F}"/>
              </a:ext>
            </a:extLst>
          </p:cNvPr>
          <p:cNvPicPr>
            <a:picLocks noChangeAspect="1"/>
          </p:cNvPicPr>
          <p:nvPr/>
        </p:nvPicPr>
        <p:blipFill>
          <a:blip r:embed="rId5"/>
          <a:stretch>
            <a:fillRect/>
          </a:stretch>
        </p:blipFill>
        <p:spPr>
          <a:xfrm>
            <a:off x="7835732" y="762218"/>
            <a:ext cx="914479" cy="8230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2A55-7067-432E-9BAE-CCE7B6054AB3}"/>
              </a:ext>
            </a:extLst>
          </p:cNvPr>
          <p:cNvSpPr>
            <a:spLocks noGrp="1"/>
          </p:cNvSpPr>
          <p:nvPr>
            <p:ph type="title"/>
          </p:nvPr>
        </p:nvSpPr>
        <p:spPr/>
        <p:txBody>
          <a:bodyPr/>
          <a:lstStyle/>
          <a:p>
            <a:pPr algn="ctr"/>
            <a:r>
              <a:rPr lang="en-US" dirty="0"/>
              <a:t>What is Giving You Life Right Now?</a:t>
            </a:r>
          </a:p>
        </p:txBody>
      </p:sp>
      <p:pic>
        <p:nvPicPr>
          <p:cNvPr id="6" name="Picture 5">
            <a:extLst>
              <a:ext uri="{FF2B5EF4-FFF2-40B4-BE49-F238E27FC236}">
                <a16:creationId xmlns:a16="http://schemas.microsoft.com/office/drawing/2014/main" id="{EDFA77BF-557E-435C-80D9-74339A91C8FE}"/>
              </a:ext>
            </a:extLst>
          </p:cNvPr>
          <p:cNvPicPr>
            <a:picLocks noChangeAspect="1"/>
          </p:cNvPicPr>
          <p:nvPr/>
        </p:nvPicPr>
        <p:blipFill>
          <a:blip r:embed="rId2"/>
          <a:stretch>
            <a:fillRect/>
          </a:stretch>
        </p:blipFill>
        <p:spPr>
          <a:xfrm>
            <a:off x="3157036" y="2945646"/>
            <a:ext cx="5437737" cy="483354"/>
          </a:xfrm>
          <a:prstGeom prst="rect">
            <a:avLst/>
          </a:prstGeom>
        </p:spPr>
      </p:pic>
      <p:pic>
        <p:nvPicPr>
          <p:cNvPr id="8" name="Picture 7">
            <a:extLst>
              <a:ext uri="{FF2B5EF4-FFF2-40B4-BE49-F238E27FC236}">
                <a16:creationId xmlns:a16="http://schemas.microsoft.com/office/drawing/2014/main" id="{8DD8C7C2-4BFC-4C67-83B0-D993F7C5A4FA}"/>
              </a:ext>
            </a:extLst>
          </p:cNvPr>
          <p:cNvPicPr>
            <a:picLocks noChangeAspect="1"/>
          </p:cNvPicPr>
          <p:nvPr/>
        </p:nvPicPr>
        <p:blipFill>
          <a:blip r:embed="rId3"/>
          <a:stretch>
            <a:fillRect/>
          </a:stretch>
        </p:blipFill>
        <p:spPr>
          <a:xfrm>
            <a:off x="2739099" y="2506853"/>
            <a:ext cx="6713802" cy="3894157"/>
          </a:xfrm>
          <a:prstGeom prst="rect">
            <a:avLst/>
          </a:prstGeom>
        </p:spPr>
      </p:pic>
    </p:spTree>
    <p:extLst>
      <p:ext uri="{BB962C8B-B14F-4D97-AF65-F5344CB8AC3E}">
        <p14:creationId xmlns:p14="http://schemas.microsoft.com/office/powerpoint/2010/main" val="80204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C59EE-6A7A-4513-8B69-FCB3C7105736}"/>
              </a:ext>
            </a:extLst>
          </p:cNvPr>
          <p:cNvSpPr>
            <a:spLocks noGrp="1"/>
          </p:cNvSpPr>
          <p:nvPr>
            <p:ph type="title"/>
          </p:nvPr>
        </p:nvSpPr>
        <p:spPr>
          <a:xfrm>
            <a:off x="2269338" y="741923"/>
            <a:ext cx="7794000" cy="763500"/>
          </a:xfrm>
        </p:spPr>
        <p:txBody>
          <a:bodyPr/>
          <a:lstStyle/>
          <a:p>
            <a:r>
              <a:rPr lang="en-US" dirty="0"/>
              <a:t>Last Session, We…</a:t>
            </a:r>
          </a:p>
        </p:txBody>
      </p:sp>
      <p:pic>
        <p:nvPicPr>
          <p:cNvPr id="4" name="Picture 3">
            <a:extLst>
              <a:ext uri="{FF2B5EF4-FFF2-40B4-BE49-F238E27FC236}">
                <a16:creationId xmlns:a16="http://schemas.microsoft.com/office/drawing/2014/main" id="{D18B29C1-C284-4B56-AF95-CD2DC63C9957}"/>
              </a:ext>
            </a:extLst>
          </p:cNvPr>
          <p:cNvPicPr>
            <a:picLocks noChangeAspect="1"/>
          </p:cNvPicPr>
          <p:nvPr/>
        </p:nvPicPr>
        <p:blipFill>
          <a:blip r:embed="rId3"/>
          <a:stretch>
            <a:fillRect/>
          </a:stretch>
        </p:blipFill>
        <p:spPr>
          <a:xfrm>
            <a:off x="535908" y="1653626"/>
            <a:ext cx="11120184" cy="3903111"/>
          </a:xfrm>
          <a:prstGeom prst="rect">
            <a:avLst/>
          </a:prstGeom>
        </p:spPr>
      </p:pic>
    </p:spTree>
    <p:extLst>
      <p:ext uri="{BB962C8B-B14F-4D97-AF65-F5344CB8AC3E}">
        <p14:creationId xmlns:p14="http://schemas.microsoft.com/office/powerpoint/2010/main" val="1590758305"/>
      </p:ext>
    </p:extLst>
  </p:cSld>
  <p:clrMapOvr>
    <a:masterClrMapping/>
  </p:clrMapOvr>
</p:sld>
</file>

<file path=ppt/theme/theme1.xml><?xml version="1.0" encoding="utf-8"?>
<a:theme xmlns:a="http://schemas.openxmlformats.org/drawingml/2006/main" name="SlidesMania">
  <a:themeElements>
    <a:clrScheme name="Simple Light">
      <a:dk1>
        <a:srgbClr val="50453C"/>
      </a:dk1>
      <a:lt1>
        <a:srgbClr val="F8F7F6"/>
      </a:lt1>
      <a:dk2>
        <a:srgbClr val="8F7F6B"/>
      </a:dk2>
      <a:lt2>
        <a:srgbClr val="C3AF94"/>
      </a:lt2>
      <a:accent1>
        <a:srgbClr val="9C705C"/>
      </a:accent1>
      <a:accent2>
        <a:srgbClr val="736D57"/>
      </a:accent2>
      <a:accent3>
        <a:srgbClr val="E6B98D"/>
      </a:accent3>
      <a:accent4>
        <a:srgbClr val="EBB76E"/>
      </a:accent4>
      <a:accent5>
        <a:srgbClr val="BD7D52"/>
      </a:accent5>
      <a:accent6>
        <a:srgbClr val="E4A54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1629</TotalTime>
  <Words>4492</Words>
  <Application>Microsoft Office PowerPoint</Application>
  <PresentationFormat>Widescreen</PresentationFormat>
  <Paragraphs>197</Paragraphs>
  <Slides>30</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Adobe Heiti Std R</vt:lpstr>
      <vt:lpstr>Amasis MT Pro Black</vt:lpstr>
      <vt:lpstr>Calibri</vt:lpstr>
      <vt:lpstr>Abril Fatface</vt:lpstr>
      <vt:lpstr>Verdana</vt:lpstr>
      <vt:lpstr>Times New Roman</vt:lpstr>
      <vt:lpstr>Tahoma</vt:lpstr>
      <vt:lpstr>Nunito</vt:lpstr>
      <vt:lpstr>Nerko One</vt:lpstr>
      <vt:lpstr>Aldrich</vt:lpstr>
      <vt:lpstr>SlidesMania</vt:lpstr>
      <vt:lpstr>Empowering Parents: Session #2</vt:lpstr>
      <vt:lpstr>Grateful and humbled to be a guest on the beautiful and unceded territory of the Lheidli T’Enneh.  </vt:lpstr>
      <vt:lpstr>Reminder! </vt:lpstr>
      <vt:lpstr>Disclaimer</vt:lpstr>
      <vt:lpstr>2 Grounding/Check-In/Review Last Session</vt:lpstr>
      <vt:lpstr>Group Norms</vt:lpstr>
      <vt:lpstr>Check-In   💛 Let’s Begin Together  🌿 Grounding Exercise – Take a moment to settle in  ✍️ Quiet Think &amp; Write – What’s giving you energy as a parent right now? (5 mins)  🗣️ Group Share – Let’s hear from each other (10 mins) </vt:lpstr>
      <vt:lpstr>What is Giving You Life Right Now?</vt:lpstr>
      <vt:lpstr>Last Session, We…</vt:lpstr>
      <vt:lpstr>Take Home Task Review: Break Out Room Discussion (10 mins)</vt:lpstr>
      <vt:lpstr>PowerPoint Presentation</vt:lpstr>
      <vt:lpstr>PowerPoint Presentation</vt:lpstr>
      <vt:lpstr>Negativity Bias: The Dirty Window Syndrome</vt:lpstr>
      <vt:lpstr>PowerPoint Presentation</vt:lpstr>
      <vt:lpstr>PowerPoint Presentation</vt:lpstr>
      <vt:lpstr>How Do We Identify Strengths?</vt:lpstr>
      <vt:lpstr>Strength Spotting</vt:lpstr>
      <vt:lpstr>"Fireside Chats" – Parent-Child Interviews</vt:lpstr>
      <vt:lpstr>Strength-Cards https://www.teacherspayteachers.com/store/melissa-obryan-wild-about-fifth </vt:lpstr>
      <vt:lpstr>PowerPoint Presentation</vt:lpstr>
      <vt:lpstr> Using Fictional Characters for Strength Identification Identification </vt:lpstr>
      <vt:lpstr>Values in Action Survey</vt:lpstr>
      <vt:lpstr>PowerPoint Presentation</vt:lpstr>
      <vt:lpstr>Seed Packet Strength Activity</vt:lpstr>
      <vt:lpstr>Tree of Strength Activity</vt:lpstr>
      <vt:lpstr>PowerPoint Presentation</vt:lpstr>
      <vt:lpstr>Ask Other People in Your Child’s Life</vt:lpstr>
      <vt:lpstr>Take Home Task:</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presentation title goes here.</dc:title>
  <dc:creator>Kara Hagblom</dc:creator>
  <cp:lastModifiedBy>Kara Hagblom</cp:lastModifiedBy>
  <cp:revision>86</cp:revision>
  <cp:lastPrinted>2025-04-30T21:47:02Z</cp:lastPrinted>
  <dcterms:modified xsi:type="dcterms:W3CDTF">2025-07-18T22:19:52Z</dcterms:modified>
</cp:coreProperties>
</file>