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8"/>
  </p:notesMasterIdLst>
  <p:sldIdLst>
    <p:sldId id="256" r:id="rId2"/>
    <p:sldId id="278" r:id="rId3"/>
    <p:sldId id="258" r:id="rId4"/>
    <p:sldId id="305" r:id="rId5"/>
    <p:sldId id="261" r:id="rId6"/>
    <p:sldId id="260" r:id="rId7"/>
    <p:sldId id="309" r:id="rId8"/>
    <p:sldId id="306" r:id="rId9"/>
    <p:sldId id="297" r:id="rId10"/>
    <p:sldId id="308" r:id="rId11"/>
    <p:sldId id="298" r:id="rId12"/>
    <p:sldId id="307" r:id="rId13"/>
    <p:sldId id="299" r:id="rId14"/>
    <p:sldId id="300" r:id="rId15"/>
    <p:sldId id="310" r:id="rId16"/>
    <p:sldId id="314" r:id="rId17"/>
    <p:sldId id="301" r:id="rId18"/>
    <p:sldId id="315" r:id="rId19"/>
    <p:sldId id="311" r:id="rId20"/>
    <p:sldId id="304" r:id="rId21"/>
    <p:sldId id="312" r:id="rId22"/>
    <p:sldId id="313" r:id="rId23"/>
    <p:sldId id="302" r:id="rId24"/>
    <p:sldId id="269" r:id="rId25"/>
    <p:sldId id="271" r:id="rId26"/>
    <p:sldId id="286" r:id="rId27"/>
  </p:sldIdLst>
  <p:sldSz cx="12192000" cy="6858000"/>
  <p:notesSz cx="6858000" cy="9144000"/>
  <p:embeddedFontLst>
    <p:embeddedFont>
      <p:font typeface="Abril Fatface" panose="020B0604020202020204" charset="0"/>
      <p:regular r:id="rId29"/>
    </p:embeddedFont>
    <p:embeddedFont>
      <p:font typeface="Amasis MT Pro Black" panose="020B0604020202020204" charset="0"/>
      <p:bold r:id="rId30"/>
      <p:boldItalic r:id="rId31"/>
    </p:embeddedFon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Nerko One" panose="020B0604020202020204" charset="0"/>
      <p:regular r:id="rId40"/>
    </p:embeddedFont>
    <p:embeddedFont>
      <p:font typeface="Nunito"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917"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orthernbc.cmha.ca/find-help-no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evening everyone! Welcome back! I hope all of you had a wonderful long weekend and had a chance to relax.</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Introduce Marcus Buckingham: British author, researcher, motivational speaker</a:t>
            </a:r>
          </a:p>
          <a:p>
            <a:r>
              <a:rPr lang="en-US" sz="1100" b="0" i="0" u="none" strike="noStrike" cap="none" dirty="0">
                <a:solidFill>
                  <a:srgbClr val="000000"/>
                </a:solidFill>
                <a:effectLst/>
                <a:latin typeface="Arial"/>
                <a:ea typeface="Arial"/>
                <a:cs typeface="Arial"/>
                <a:sym typeface="Arial"/>
              </a:rPr>
              <a:t>Pioneer in strengths-based development</a:t>
            </a:r>
          </a:p>
          <a:p>
            <a:r>
              <a:rPr lang="en-US" sz="1100" b="0" i="0" u="none" strike="noStrike" cap="none" dirty="0">
                <a:solidFill>
                  <a:srgbClr val="000000"/>
                </a:solidFill>
                <a:effectLst/>
                <a:latin typeface="Arial"/>
                <a:ea typeface="Arial"/>
                <a:cs typeface="Arial"/>
                <a:sym typeface="Arial"/>
              </a:rPr>
              <a:t>Research based on Gallup’s global workplace studies with millions of participants</a:t>
            </a:r>
          </a:p>
          <a:p>
            <a:r>
              <a:rPr lang="en-US" sz="1100" b="0" i="0" u="none" strike="noStrike" cap="none" dirty="0">
                <a:solidFill>
                  <a:srgbClr val="000000"/>
                </a:solidFill>
                <a:effectLst/>
                <a:latin typeface="Arial"/>
                <a:ea typeface="Arial"/>
                <a:cs typeface="Arial"/>
                <a:sym typeface="Arial"/>
              </a:rPr>
              <a:t>· Found that only 17% use their strengths daily</a:t>
            </a:r>
          </a:p>
          <a:p>
            <a:r>
              <a:rPr lang="en-US" sz="1100" b="0" i="0" u="none" strike="noStrike" cap="none" dirty="0">
                <a:solidFill>
                  <a:srgbClr val="000000"/>
                </a:solidFill>
                <a:effectLst/>
                <a:latin typeface="Arial"/>
                <a:ea typeface="Arial"/>
                <a:cs typeface="Arial"/>
                <a:sym typeface="Arial"/>
              </a:rPr>
              <a:t>The research suggests that using strengths daily improves performance and long-term well-being</a:t>
            </a:r>
          </a:p>
          <a:p>
            <a:r>
              <a:rPr lang="en-US" sz="1100" b="0" i="0" u="none" strike="noStrike" cap="none" dirty="0">
                <a:solidFill>
                  <a:srgbClr val="000000"/>
                </a:solidFill>
                <a:effectLst/>
                <a:latin typeface="Arial"/>
                <a:ea typeface="Arial"/>
                <a:cs typeface="Arial"/>
                <a:sym typeface="Arial"/>
              </a:rPr>
              <a:t>Importance for autistic students: again, often assessed according to deficits, not strengths</a:t>
            </a:r>
          </a:p>
          <a:p>
            <a:r>
              <a:rPr lang="en-US" sz="1100" b="0" i="0" u="none" strike="noStrike" cap="none" dirty="0">
                <a:solidFill>
                  <a:srgbClr val="000000"/>
                </a:solidFill>
                <a:effectLst/>
                <a:latin typeface="Arial"/>
                <a:ea typeface="Arial"/>
                <a:cs typeface="Arial"/>
                <a:sym typeface="Arial"/>
              </a:rPr>
              <a:t>Strengths focus builds self-confidence, motivation, and engagement</a:t>
            </a:r>
          </a:p>
          <a:p>
            <a:r>
              <a:rPr lang="en-US" sz="1100" b="0" i="0" u="none" strike="noStrike" cap="none" dirty="0">
                <a:solidFill>
                  <a:srgbClr val="000000"/>
                </a:solidFill>
                <a:effectLst/>
                <a:latin typeface="Arial"/>
                <a:ea typeface="Arial"/>
                <a:cs typeface="Arial"/>
                <a:sym typeface="Arial"/>
              </a:rPr>
              <a:t>Helps autistic kids feel valued and capable</a:t>
            </a:r>
          </a:p>
          <a:p>
            <a:r>
              <a:rPr lang="en-US" sz="1100" b="0" i="0" u="none" strike="noStrike" cap="none" dirty="0">
                <a:solidFill>
                  <a:srgbClr val="000000"/>
                </a:solidFill>
                <a:effectLst/>
                <a:latin typeface="Arial"/>
                <a:ea typeface="Arial"/>
                <a:cs typeface="Arial"/>
                <a:sym typeface="Arial"/>
              </a:rPr>
              <a:t>Supports individualized learning and growth</a:t>
            </a:r>
          </a:p>
          <a:p>
            <a:endParaRPr lang="en-US" dirty="0"/>
          </a:p>
        </p:txBody>
      </p:sp>
    </p:spTree>
    <p:extLst>
      <p:ext uri="{BB962C8B-B14F-4D97-AF65-F5344CB8AC3E}">
        <p14:creationId xmlns:p14="http://schemas.microsoft.com/office/powerpoint/2010/main" val="876892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Fixed mindset:</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Believes traits and abilities are unchangeable</a:t>
            </a:r>
          </a:p>
          <a:p>
            <a:pPr lvl="0"/>
            <a:r>
              <a:rPr lang="en-US" sz="1100" b="0" i="0" u="none" strike="noStrike" cap="none" dirty="0">
                <a:solidFill>
                  <a:srgbClr val="000000"/>
                </a:solidFill>
                <a:effectLst/>
                <a:latin typeface="Arial"/>
                <a:ea typeface="Arial"/>
                <a:cs typeface="Arial"/>
                <a:sym typeface="Arial"/>
              </a:rPr>
              <a:t>Avoids failure, seeks perfection</a:t>
            </a:r>
          </a:p>
          <a:p>
            <a:pPr lvl="0"/>
            <a:r>
              <a:rPr lang="en-US" sz="1100" b="0" i="0" u="none" strike="noStrike" cap="none" dirty="0">
                <a:solidFill>
                  <a:srgbClr val="000000"/>
                </a:solidFill>
                <a:effectLst/>
                <a:latin typeface="Arial"/>
                <a:ea typeface="Arial"/>
                <a:cs typeface="Arial"/>
                <a:sym typeface="Arial"/>
              </a:rPr>
              <a:t>Resists challenges, feedback, and risks</a:t>
            </a:r>
          </a:p>
          <a:p>
            <a:pPr lvl="0"/>
            <a:r>
              <a:rPr lang="en-US" sz="1100" b="0" i="0" u="none" strike="noStrike" cap="none" dirty="0">
                <a:solidFill>
                  <a:srgbClr val="000000"/>
                </a:solidFill>
                <a:effectLst/>
                <a:latin typeface="Arial"/>
                <a:ea typeface="Arial"/>
                <a:cs typeface="Arial"/>
                <a:sym typeface="Arial"/>
              </a:rPr>
              <a:t>Wants to appear competent and skilled</a:t>
            </a:r>
          </a:p>
          <a:p>
            <a:r>
              <a:rPr lang="en-US" sz="1100" b="1" i="0" u="none" strike="noStrike" cap="none" dirty="0">
                <a:solidFill>
                  <a:srgbClr val="000000"/>
                </a:solidFill>
                <a:effectLst/>
                <a:latin typeface="Arial"/>
                <a:ea typeface="Arial"/>
                <a:cs typeface="Arial"/>
                <a:sym typeface="Arial"/>
              </a:rPr>
              <a:t>Growth mindset:</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Believes strengths can be developed and weaknesses challenged</a:t>
            </a:r>
          </a:p>
          <a:p>
            <a:pPr lvl="0"/>
            <a:r>
              <a:rPr lang="en-US" sz="1100" b="0" i="0" u="none" strike="noStrike" cap="none" dirty="0">
                <a:solidFill>
                  <a:srgbClr val="000000"/>
                </a:solidFill>
                <a:effectLst/>
                <a:latin typeface="Arial"/>
                <a:ea typeface="Arial"/>
                <a:cs typeface="Arial"/>
                <a:sym typeface="Arial"/>
              </a:rPr>
              <a:t>Sees intelligence and talent as able to be improved through effort</a:t>
            </a:r>
          </a:p>
          <a:p>
            <a:pPr lvl="0"/>
            <a:r>
              <a:rPr lang="en-US" sz="1100" b="0" i="0" u="none" strike="noStrike" cap="none" dirty="0">
                <a:solidFill>
                  <a:srgbClr val="000000"/>
                </a:solidFill>
                <a:effectLst/>
                <a:latin typeface="Arial"/>
                <a:ea typeface="Arial"/>
                <a:cs typeface="Arial"/>
                <a:sym typeface="Arial"/>
              </a:rPr>
              <a:t>Views mistakes as learning opportunities</a:t>
            </a:r>
          </a:p>
          <a:p>
            <a:pPr lvl="0"/>
            <a:r>
              <a:rPr lang="en-US" sz="1100" b="0" i="0" u="none" strike="noStrike" cap="none" dirty="0">
                <a:solidFill>
                  <a:srgbClr val="000000"/>
                </a:solidFill>
                <a:effectLst/>
                <a:latin typeface="Arial"/>
                <a:ea typeface="Arial"/>
                <a:cs typeface="Arial"/>
                <a:sym typeface="Arial"/>
              </a:rPr>
              <a:t>Embraces persistence, challenges, and risks</a:t>
            </a:r>
          </a:p>
          <a:p>
            <a:pPr lvl="0"/>
            <a:r>
              <a:rPr lang="en-US" sz="1100" b="0" i="0" u="none" strike="noStrike" cap="none" dirty="0">
                <a:solidFill>
                  <a:srgbClr val="000000"/>
                </a:solidFill>
                <a:effectLst/>
                <a:latin typeface="Arial"/>
                <a:ea typeface="Arial"/>
                <a:cs typeface="Arial"/>
                <a:sym typeface="Arial"/>
              </a:rPr>
              <a:t>Welcomes feedback and sees learning as an ongoing process</a:t>
            </a:r>
          </a:p>
          <a:p>
            <a:endParaRPr lang="en-US" dirty="0"/>
          </a:p>
        </p:txBody>
      </p:sp>
    </p:spTree>
    <p:extLst>
      <p:ext uri="{BB962C8B-B14F-4D97-AF65-F5344CB8AC3E}">
        <p14:creationId xmlns:p14="http://schemas.microsoft.com/office/powerpoint/2010/main" val="132104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The power of Yet is another important way we can shift our mindset into the growth zone. The power of </a:t>
            </a:r>
            <a:r>
              <a:rPr lang="en-US" sz="1100" b="0" i="1" u="none" strike="noStrike" cap="none" dirty="0">
                <a:solidFill>
                  <a:srgbClr val="000000"/>
                </a:solidFill>
                <a:effectLst/>
                <a:latin typeface="Arial"/>
                <a:ea typeface="Arial"/>
                <a:cs typeface="Arial"/>
                <a:sym typeface="Arial"/>
              </a:rPr>
              <a:t>yet</a:t>
            </a:r>
            <a:r>
              <a:rPr lang="en-US" sz="1100" b="0" i="0" u="none" strike="noStrike" cap="none" dirty="0">
                <a:solidFill>
                  <a:srgbClr val="000000"/>
                </a:solidFill>
                <a:effectLst/>
                <a:latin typeface="Arial"/>
                <a:ea typeface="Arial"/>
                <a:cs typeface="Arial"/>
                <a:sym typeface="Arial"/>
              </a:rPr>
              <a:t> is the idea that abilities and understanding can grow with time and effort—turning "I can't do this" into "I can't do this </a:t>
            </a:r>
            <a:r>
              <a:rPr lang="en-US" sz="1100" b="0" i="1" u="none" strike="noStrike" cap="none" dirty="0">
                <a:solidFill>
                  <a:srgbClr val="000000"/>
                </a:solidFill>
                <a:effectLst/>
                <a:latin typeface="Arial"/>
                <a:ea typeface="Arial"/>
                <a:cs typeface="Arial"/>
                <a:sym typeface="Arial"/>
              </a:rPr>
              <a:t>yet</a:t>
            </a:r>
            <a:r>
              <a:rPr lang="en-US" sz="1100" b="0" i="0" u="none" strike="noStrike" cap="none" dirty="0">
                <a:solidFill>
                  <a:srgbClr val="000000"/>
                </a:solidFill>
                <a:effectLst/>
                <a:latin typeface="Arial"/>
                <a:ea typeface="Arial"/>
                <a:cs typeface="Arial"/>
                <a:sym typeface="Arial"/>
              </a:rPr>
              <a:t>," which encourages persistence and a growth mindset. Here, our work becomes focused on recognizing the effort of our children (and ourselves) in attempting the challenges, instead of praising their ability to do it. The power of yet has us question what barriers were in place for our child (or ourselves) if they are not successful. It also asks us to shift our language – remember back when I spoke about how “can’t” is such a deflating word? When you add “yet,” it acknowledges that some skills take time to develop – learning takes patience and time, and effort matters. They may not be there yet, but their progress towards their goals means so much. When we talk about growth mindset, we often speak about neuroplasticity, or our brains ability to create new connections, pathways, and changes over time. </a:t>
            </a:r>
          </a:p>
          <a:p>
            <a:pPr lvl="0"/>
            <a:r>
              <a:rPr lang="en-US" sz="1100" b="0" i="0" u="none" strike="noStrike" cap="none" dirty="0">
                <a:solidFill>
                  <a:srgbClr val="000000"/>
                </a:solidFill>
                <a:effectLst/>
                <a:latin typeface="Arial"/>
                <a:ea typeface="Arial"/>
                <a:cs typeface="Arial"/>
                <a:sym typeface="Arial"/>
              </a:rPr>
              <a:t>The power of </a:t>
            </a:r>
            <a:r>
              <a:rPr lang="en-US" sz="1100" b="0" i="1" u="none" strike="noStrike" cap="none" dirty="0">
                <a:solidFill>
                  <a:srgbClr val="000000"/>
                </a:solidFill>
                <a:effectLst/>
                <a:latin typeface="Arial"/>
                <a:ea typeface="Arial"/>
                <a:cs typeface="Arial"/>
                <a:sym typeface="Arial"/>
              </a:rPr>
              <a:t>yet</a:t>
            </a:r>
            <a:r>
              <a:rPr lang="en-US" sz="1100" b="0" i="0" u="none" strike="noStrike" cap="none" dirty="0">
                <a:solidFill>
                  <a:srgbClr val="000000"/>
                </a:solidFill>
                <a:effectLst/>
                <a:latin typeface="Arial"/>
                <a:ea typeface="Arial"/>
                <a:cs typeface="Arial"/>
                <a:sym typeface="Arial"/>
              </a:rPr>
              <a:t> reflects the concept of </a:t>
            </a:r>
            <a:r>
              <a:rPr lang="en-US" sz="1100" b="0" i="0" u="none" strike="noStrike" cap="none" dirty="0" err="1">
                <a:solidFill>
                  <a:srgbClr val="000000"/>
                </a:solidFill>
                <a:effectLst/>
                <a:latin typeface="Arial"/>
                <a:ea typeface="Arial"/>
                <a:cs typeface="Arial"/>
                <a:sym typeface="Arial"/>
              </a:rPr>
              <a:t>neuroplasticity..the</a:t>
            </a:r>
            <a:r>
              <a:rPr lang="en-US" sz="1100" b="0" i="0" u="none" strike="noStrike" cap="none" dirty="0">
                <a:solidFill>
                  <a:srgbClr val="000000"/>
                </a:solidFill>
                <a:effectLst/>
                <a:latin typeface="Arial"/>
                <a:ea typeface="Arial"/>
                <a:cs typeface="Arial"/>
                <a:sym typeface="Arial"/>
              </a:rPr>
              <a:t> brain's ability to grow, change, essential rewire itself, </a:t>
            </a:r>
          </a:p>
          <a:p>
            <a:pPr lvl="0"/>
            <a:r>
              <a:rPr lang="en-US" sz="1100" b="0" i="0" u="none" strike="noStrike" cap="none" dirty="0">
                <a:solidFill>
                  <a:srgbClr val="000000"/>
                </a:solidFill>
                <a:effectLst/>
                <a:latin typeface="Arial"/>
                <a:ea typeface="Arial"/>
                <a:cs typeface="Arial"/>
                <a:sym typeface="Arial"/>
              </a:rPr>
              <a:t>With effort and learning, we CAN acquire new skills and understanding can and will develop over time (presuming competence – all children have the potential to learn and grow, even it </a:t>
            </a:r>
            <a:r>
              <a:rPr lang="en-US" sz="1100" b="0" i="0" u="none" strike="noStrike" cap="none" dirty="0" err="1">
                <a:solidFill>
                  <a:srgbClr val="000000"/>
                </a:solidFill>
                <a:effectLst/>
                <a:latin typeface="Arial"/>
                <a:ea typeface="Arial"/>
                <a:cs typeface="Arial"/>
                <a:sym typeface="Arial"/>
              </a:rPr>
              <a:t>it</a:t>
            </a:r>
            <a:r>
              <a:rPr lang="en-US" sz="1100" b="0" i="0" u="none" strike="noStrike" cap="none" dirty="0">
                <a:solidFill>
                  <a:srgbClr val="000000"/>
                </a:solidFill>
                <a:effectLst/>
                <a:latin typeface="Arial"/>
                <a:ea typeface="Arial"/>
                <a:cs typeface="Arial"/>
                <a:sym typeface="Arial"/>
              </a:rPr>
              <a:t> is at their own pace)</a:t>
            </a:r>
          </a:p>
          <a:p>
            <a:pPr lvl="0"/>
            <a:r>
              <a:rPr lang="en-US" sz="1100" b="0" i="0" u="none" strike="noStrike" cap="none" dirty="0">
                <a:solidFill>
                  <a:srgbClr val="000000"/>
                </a:solidFill>
                <a:effectLst/>
                <a:latin typeface="Arial"/>
                <a:ea typeface="Arial"/>
                <a:cs typeface="Arial"/>
                <a:sym typeface="Arial"/>
              </a:rPr>
              <a:t>Positive statements combined with the power of </a:t>
            </a:r>
            <a:r>
              <a:rPr lang="en-US" sz="1100" b="0" i="1" u="none" strike="noStrike" cap="none" dirty="0">
                <a:solidFill>
                  <a:srgbClr val="000000"/>
                </a:solidFill>
                <a:effectLst/>
                <a:latin typeface="Arial"/>
                <a:ea typeface="Arial"/>
                <a:cs typeface="Arial"/>
                <a:sym typeface="Arial"/>
              </a:rPr>
              <a:t>yet</a:t>
            </a:r>
            <a:r>
              <a:rPr lang="en-US" sz="1100" b="0" i="0" u="none" strike="noStrike" cap="none" dirty="0">
                <a:solidFill>
                  <a:srgbClr val="000000"/>
                </a:solidFill>
                <a:effectLst/>
                <a:latin typeface="Arial"/>
                <a:ea typeface="Arial"/>
                <a:cs typeface="Arial"/>
                <a:sym typeface="Arial"/>
              </a:rPr>
              <a:t> help reframe our lens of challenges as being opportunities for growth and learning – our brain can literally rewire itself with intentional, patient, strength-oriented action</a:t>
            </a:r>
          </a:p>
        </p:txBody>
      </p:sp>
    </p:spTree>
    <p:extLst>
      <p:ext uri="{BB962C8B-B14F-4D97-AF65-F5344CB8AC3E}">
        <p14:creationId xmlns:p14="http://schemas.microsoft.com/office/powerpoint/2010/main" val="102486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positive psychology, strength regulation involves recognizing and skillfully managing one's personal strengths—like courage, patience, or empathy—in a balanced way, so they support well-being and resilience without becoming overused or underutilized. In this way, strengths are wonderful to have, but we need to nurture them in the right way, or we risk underusing, overusing them, or misusing them, which can lead to harm to either our own development, or to those around us. For example…</a:t>
            </a:r>
          </a:p>
        </p:txBody>
      </p:sp>
    </p:spTree>
    <p:extLst>
      <p:ext uri="{BB962C8B-B14F-4D97-AF65-F5344CB8AC3E}">
        <p14:creationId xmlns:p14="http://schemas.microsoft.com/office/powerpoint/2010/main" val="4032144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Monitoring and reflecting on your strengths is important because it helps you use them intentionally and effectively, avoid overusing them in ways that can become counterproductive, and continue growing by recognizing how your strengths can support your goals, relationships, and resilience.  </a:t>
            </a:r>
          </a:p>
          <a:p>
            <a:pPr lvl="0"/>
            <a:r>
              <a:rPr lang="en-US" sz="1100" b="0" i="0" u="none" strike="noStrike" cap="none" dirty="0">
                <a:solidFill>
                  <a:srgbClr val="000000"/>
                </a:solidFill>
                <a:effectLst/>
                <a:latin typeface="Arial"/>
                <a:ea typeface="Arial"/>
                <a:cs typeface="Arial"/>
                <a:sym typeface="Arial"/>
              </a:rPr>
              <a:t>Here, we intentionally bring focus to strengths – reflecting on them and making space for daily conversations around them. </a:t>
            </a:r>
          </a:p>
          <a:p>
            <a:pPr lvl="0"/>
            <a:r>
              <a:rPr lang="en-US" sz="1100" b="0" i="0" u="none" strike="noStrike" cap="none" dirty="0">
                <a:solidFill>
                  <a:srgbClr val="000000"/>
                </a:solidFill>
                <a:effectLst/>
                <a:latin typeface="Arial"/>
                <a:ea typeface="Arial"/>
                <a:cs typeface="Arial"/>
                <a:sym typeface="Arial"/>
              </a:rPr>
              <a:t>This can look more casual, like asking how your child used kindness today, or how did they demonstrate their love of learning. </a:t>
            </a:r>
          </a:p>
          <a:p>
            <a:pPr lvl="0"/>
            <a:r>
              <a:rPr lang="en-US" sz="1100" b="0" i="0" u="none" strike="noStrike" cap="none" dirty="0">
                <a:solidFill>
                  <a:srgbClr val="000000"/>
                </a:solidFill>
                <a:effectLst/>
                <a:latin typeface="Arial"/>
                <a:ea typeface="Arial"/>
                <a:cs typeface="Arial"/>
                <a:sym typeface="Arial"/>
              </a:rPr>
              <a:t>It may be helpful to focus on one strength at a time (it can be a lower or middle strength that you may way to cultivate more, such as self-regulation. </a:t>
            </a:r>
          </a:p>
          <a:p>
            <a:pPr lvl="0"/>
            <a:r>
              <a:rPr lang="en-US" sz="1100" b="0" i="0" u="none" strike="noStrike" cap="none" dirty="0">
                <a:solidFill>
                  <a:srgbClr val="000000"/>
                </a:solidFill>
                <a:effectLst/>
                <a:latin typeface="Arial"/>
                <a:ea typeface="Arial"/>
                <a:cs typeface="Arial"/>
                <a:sym typeface="Arial"/>
              </a:rPr>
              <a:t>You can keep a simple journal so you can track these reflections over time (depending on the age of your child). </a:t>
            </a:r>
          </a:p>
          <a:p>
            <a:pPr lvl="0"/>
            <a:r>
              <a:rPr lang="en-US" sz="1100" b="0" i="0" u="none" strike="noStrike" cap="none" dirty="0">
                <a:solidFill>
                  <a:srgbClr val="000000"/>
                </a:solidFill>
                <a:effectLst/>
                <a:latin typeface="Arial"/>
                <a:ea typeface="Arial"/>
                <a:cs typeface="Arial"/>
                <a:sym typeface="Arial"/>
              </a:rPr>
              <a:t>Really, we want to make our children more aware of their strengths. Reflecting on and helping your child regulate their strengths in autism allows you to support them in using their unique abilities to overcome challenges and build confidence in a way that feels empowering and manageable.</a:t>
            </a:r>
          </a:p>
        </p:txBody>
      </p:sp>
    </p:spTree>
    <p:extLst>
      <p:ext uri="{BB962C8B-B14F-4D97-AF65-F5344CB8AC3E}">
        <p14:creationId xmlns:p14="http://schemas.microsoft.com/office/powerpoint/2010/main" val="1576331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book, O’Neill presents a few templates of how we can have our children (or ourselves) self-reflect and monitor strengths. I will also link these on the website. The first one picks one target strength – asks the child if they used it today – has them rate it (discuss the rating system in advance), and gives some good examples of how they used it. The second template gets a little more detailed, as it includes a section around misusing strengths or having your child think about a situation where they could have used a strength but did not think of it. </a:t>
            </a:r>
          </a:p>
        </p:txBody>
      </p:sp>
    </p:spTree>
    <p:extLst>
      <p:ext uri="{BB962C8B-B14F-4D97-AF65-F5344CB8AC3E}">
        <p14:creationId xmlns:p14="http://schemas.microsoft.com/office/powerpoint/2010/main" val="1579618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how I used Persistence today)</a:t>
            </a:r>
          </a:p>
        </p:txBody>
      </p:sp>
    </p:spTree>
    <p:extLst>
      <p:ext uri="{BB962C8B-B14F-4D97-AF65-F5344CB8AC3E}">
        <p14:creationId xmlns:p14="http://schemas.microsoft.com/office/powerpoint/2010/main" val="3142322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a skill or strength in a new way helps your child grow, try new things, and feel more confident by showing them they can adapt and succeed in different situations. Here. We are working to have your child pick a top strength</a:t>
            </a:r>
          </a:p>
        </p:txBody>
      </p:sp>
    </p:spTree>
    <p:extLst>
      <p:ext uri="{BB962C8B-B14F-4D97-AF65-F5344CB8AC3E}">
        <p14:creationId xmlns:p14="http://schemas.microsoft.com/office/powerpoint/2010/main" val="1116354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examples to share with group)</a:t>
            </a:r>
          </a:p>
        </p:txBody>
      </p:sp>
    </p:spTree>
    <p:extLst>
      <p:ext uri="{BB962C8B-B14F-4D97-AF65-F5344CB8AC3E}">
        <p14:creationId xmlns:p14="http://schemas.microsoft.com/office/powerpoint/2010/main" val="1308856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Adler's idea of "acting as if" suggests that if your child visualizes using a skill, they can start to believe in themselves and gradually develop those qualities, helping them tackle challenges with more courage.</a:t>
            </a:r>
          </a:p>
        </p:txBody>
      </p:sp>
    </p:spTree>
    <p:extLst>
      <p:ext uri="{BB962C8B-B14F-4D97-AF65-F5344CB8AC3E}">
        <p14:creationId xmlns:p14="http://schemas.microsoft.com/office/powerpoint/2010/main" val="158411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always, I am grateful and humbled to be a guest on the beautiful and </a:t>
            </a:r>
            <a:r>
              <a:rPr lang="en-US" dirty="0" err="1"/>
              <a:t>unceded</a:t>
            </a:r>
            <a:r>
              <a:rPr lang="en-US" dirty="0"/>
              <a:t> territory of the </a:t>
            </a:r>
            <a:r>
              <a:rPr lang="en-US" dirty="0" err="1"/>
              <a:t>Lheidli</a:t>
            </a:r>
            <a:r>
              <a:rPr lang="en-US" dirty="0"/>
              <a:t> </a:t>
            </a:r>
            <a:r>
              <a:rPr lang="en-US" dirty="0" err="1"/>
              <a:t>T’Enneh</a:t>
            </a:r>
            <a:r>
              <a:rPr lang="en-US" dirty="0"/>
              <a:t>. I felt I needed to update my picture of </a:t>
            </a:r>
            <a:r>
              <a:rPr lang="en-US" dirty="0" err="1"/>
              <a:t>Nukko</a:t>
            </a:r>
            <a:r>
              <a:rPr lang="en-US" dirty="0"/>
              <a:t> Lake – I took this on Friday on my way home from work. I recognize I am not taking the time I perhaps need to stop, pause and reflect – I am trying to slow down and take notice of the beautiful changing world around me as we inch into summer. As life gets busy, reflection helps you stay grounded in what truly matters.</a:t>
            </a:r>
          </a:p>
        </p:txBody>
      </p:sp>
    </p:spTree>
    <p:extLst>
      <p:ext uri="{BB962C8B-B14F-4D97-AF65-F5344CB8AC3E}">
        <p14:creationId xmlns:p14="http://schemas.microsoft.com/office/powerpoint/2010/main" val="3372140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another resource I found and will include on the website – this is a “I am Proud of” journal, and ties into helping your child stay reflective about how they used their strengths and skills to find pockets of time in their day where they recognized what they did well, when they tried something new, when and to who they were kid, and something they want to try next.</a:t>
            </a:r>
          </a:p>
        </p:txBody>
      </p:sp>
    </p:spTree>
    <p:extLst>
      <p:ext uri="{BB962C8B-B14F-4D97-AF65-F5344CB8AC3E}">
        <p14:creationId xmlns:p14="http://schemas.microsoft.com/office/powerpoint/2010/main" val="386891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we jump further, I am going to return to the group for a quick reflection, without naming specific names, keeping information general </a:t>
            </a:r>
          </a:p>
        </p:txBody>
      </p:sp>
    </p:spTree>
    <p:extLst>
      <p:ext uri="{BB962C8B-B14F-4D97-AF65-F5344CB8AC3E}">
        <p14:creationId xmlns:p14="http://schemas.microsoft.com/office/powerpoint/2010/main" val="2606588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Disclaimer:</a:t>
            </a:r>
            <a:br>
              <a:rPr lang="en-US" dirty="0"/>
            </a:br>
            <a:r>
              <a:rPr lang="en-US" dirty="0"/>
              <a:t>I want to acknowledge that while I am a teacher and a graduate student, I am </a:t>
            </a:r>
            <a:r>
              <a:rPr lang="en-US" i="1" dirty="0"/>
              <a:t>not</a:t>
            </a:r>
            <a:r>
              <a:rPr lang="en-US" dirty="0"/>
              <a:t> a licensed therapist or mental health professional. The purpose of these sessions is to offer support, share educational insights, and provide a space for reflection and learning—not to provide therapy or clinical advice.</a:t>
            </a:r>
          </a:p>
          <a:p>
            <a:r>
              <a:rPr lang="en-US" dirty="0"/>
              <a:t>If at any point during our discussions you feel overwhelmed, uncomfortable, or in need of additional support, please know that help is available. I encourage you to reach out to a qualified mental health professional or access support services through the Canadian Mental Health Association at </a:t>
            </a:r>
            <a:r>
              <a:rPr lang="en-US" dirty="0">
                <a:hlinkClick r:id="rId3"/>
              </a:rPr>
              <a:t>https://northernbc.cmha.ca/find-help-now/</a:t>
            </a:r>
            <a:r>
              <a:rPr lang="en-US" dirty="0"/>
              <a:t>. Please know that your safety and well-being is incredibly important to us – please do not hesitate to reach out if you need support.</a:t>
            </a:r>
          </a:p>
          <a:p>
            <a:endParaRPr lang="en-US" dirty="0"/>
          </a:p>
        </p:txBody>
      </p:sp>
    </p:spTree>
    <p:extLst>
      <p:ext uri="{BB962C8B-B14F-4D97-AF65-F5344CB8AC3E}">
        <p14:creationId xmlns:p14="http://schemas.microsoft.com/office/powerpoint/2010/main" val="308559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our grounding exercise tonight, we are doing a bit of a throw back video – Kid President videos are a bit of an oldie but goodie. He is all grown up now, but if you ever need a pep talk or a boost of serotonin, Kid President is always a reliable source. This one goes out to all my heroes (that would be you.) As you watch, think about a time this week when you tried something new or faced a challenge.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Alright – now I want to hear from you – did anyone attempt a mind-map with your child? If so, I would love to have you share, maybe give us some highlights about your experience. What did you like about this? Did anything not work as well as you thought it might? Any </a:t>
            </a:r>
            <a:r>
              <a:rPr lang="en-US" dirty="0" err="1"/>
              <a:t>aha’s</a:t>
            </a:r>
            <a:r>
              <a:rPr lang="en-US" dirty="0"/>
              <a:t> or </a:t>
            </a:r>
            <a:r>
              <a:rPr lang="en-US" dirty="0" err="1"/>
              <a:t>hmmm’s</a:t>
            </a:r>
            <a:r>
              <a:rPr lang="en-US" dirty="0"/>
              <a:t> that came from the experience?</a:t>
            </a:r>
            <a:endParaRPr dirty="0"/>
          </a:p>
        </p:txBody>
      </p:sp>
    </p:spTree>
    <p:extLst>
      <p:ext uri="{BB962C8B-B14F-4D97-AF65-F5344CB8AC3E}">
        <p14:creationId xmlns:p14="http://schemas.microsoft.com/office/powerpoint/2010/main" val="105924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Last week, I introduced the idea of mind-mapping to you. Just a quick reminder (in case you missed it), here is my mind map as an example. I pulled 4 of my top self-identified strengths – and attached goals to these strengths. (review the map)</a:t>
            </a:r>
          </a:p>
        </p:txBody>
      </p:sp>
    </p:spTree>
    <p:extLst>
      <p:ext uri="{BB962C8B-B14F-4D97-AF65-F5344CB8AC3E}">
        <p14:creationId xmlns:p14="http://schemas.microsoft.com/office/powerpoint/2010/main" val="3817892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action phase, we will do exactly that – learn why it’s important to develop and regulate strengths, and take action to nurture strengths to their fullest potential. During this section, we will discuss how mindset plays a critical role in strength development and regulation, discuss how strengths can be at risk of being overused, underused, or misused, and discuss how we can work to find the sweet spot of strength optimization. We will also discuss specific actions you and your child can take to develop strengths. </a:t>
            </a:r>
          </a:p>
        </p:txBody>
      </p:sp>
    </p:spTree>
    <p:extLst>
      <p:ext uri="{BB962C8B-B14F-4D97-AF65-F5344CB8AC3E}">
        <p14:creationId xmlns:p14="http://schemas.microsoft.com/office/powerpoint/2010/main" val="2695510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1"/>
        <p:cNvGrpSpPr/>
        <p:nvPr/>
      </p:nvGrpSpPr>
      <p:grpSpPr>
        <a:xfrm>
          <a:off x="0" y="0"/>
          <a:ext cx="0" cy="0"/>
          <a:chOff x="0" y="0"/>
          <a:chExt cx="0" cy="0"/>
        </a:xfrm>
      </p:grpSpPr>
      <p:sp>
        <p:nvSpPr>
          <p:cNvPr id="12" name="Google Shape;12;p2"/>
          <p:cNvSpPr/>
          <p:nvPr/>
        </p:nvSpPr>
        <p:spPr>
          <a:xfrm>
            <a:off x="1411500" y="-5"/>
            <a:ext cx="2654802" cy="20986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 name="Google Shape;13;p2"/>
          <p:cNvSpPr/>
          <p:nvPr/>
        </p:nvSpPr>
        <p:spPr>
          <a:xfrm>
            <a:off x="1410813" y="-5"/>
            <a:ext cx="2654802" cy="20986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r="-203223" b="-20322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209550" y="-143176"/>
            <a:ext cx="2984737" cy="3612233"/>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10237" y="-143176"/>
            <a:ext cx="2984737" cy="3612233"/>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a:off x="9466927" y="-493350"/>
            <a:ext cx="2841199" cy="3430972"/>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419100" y="2709029"/>
            <a:ext cx="5273888" cy="487089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8" name="Google Shape;18;p2"/>
          <p:cNvSpPr/>
          <p:nvPr/>
        </p:nvSpPr>
        <p:spPr>
          <a:xfrm>
            <a:off x="-419787" y="2709029"/>
            <a:ext cx="5273888" cy="487089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19;p2"/>
          <p:cNvGrpSpPr/>
          <p:nvPr/>
        </p:nvGrpSpPr>
        <p:grpSpPr>
          <a:xfrm>
            <a:off x="1009791" y="3691357"/>
            <a:ext cx="3215658" cy="3261022"/>
            <a:chOff x="1368363" y="3780603"/>
            <a:chExt cx="2734403" cy="3074116"/>
          </a:xfrm>
        </p:grpSpPr>
        <p:sp>
          <p:nvSpPr>
            <p:cNvPr id="20" name="Google Shape;20;p2"/>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5" name="Google Shape;25;p2"/>
          <p:cNvSpPr/>
          <p:nvPr/>
        </p:nvSpPr>
        <p:spPr>
          <a:xfrm>
            <a:off x="7879099" y="2165559"/>
            <a:ext cx="4429017" cy="4724203"/>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7878412" y="2165559"/>
            <a:ext cx="4429017" cy="4724203"/>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2"/>
          <p:cNvSpPr/>
          <p:nvPr/>
        </p:nvSpPr>
        <p:spPr>
          <a:xfrm rot="907440">
            <a:off x="-168345" y="4050716"/>
            <a:ext cx="2214989" cy="3517238"/>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9878129" y="4548676"/>
            <a:ext cx="3052925" cy="2881948"/>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flipH="1">
            <a:off x="-698873" y="-251523"/>
            <a:ext cx="3478504" cy="178339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txBox="1">
            <a:spLocks noGrp="1"/>
          </p:cNvSpPr>
          <p:nvPr>
            <p:ph type="subTitle" idx="1"/>
          </p:nvPr>
        </p:nvSpPr>
        <p:spPr>
          <a:xfrm>
            <a:off x="733350" y="4736650"/>
            <a:ext cx="10725300" cy="586500"/>
          </a:xfrm>
          <a:prstGeom prst="rect">
            <a:avLst/>
          </a:prstGeom>
        </p:spPr>
        <p:txBody>
          <a:bodyPr spcFirstLastPara="1" wrap="square" lIns="121900" tIns="121900" rIns="121900" bIns="121900" anchor="ctr" anchorCtr="0">
            <a:noAutofit/>
          </a:bodyPr>
          <a:lstStyle>
            <a:lvl1pPr lvl="0" algn="ctr">
              <a:lnSpc>
                <a:spcPct val="100000"/>
              </a:lnSpc>
              <a:spcBef>
                <a:spcPts val="0"/>
              </a:spcBef>
              <a:spcAft>
                <a:spcPts val="0"/>
              </a:spcAft>
              <a:buSzPts val="1900"/>
              <a:buNone/>
              <a:defRPr/>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
        <p:nvSpPr>
          <p:cNvPr id="31" name="Google Shape;31;p2"/>
          <p:cNvSpPr txBox="1">
            <a:spLocks noGrp="1"/>
          </p:cNvSpPr>
          <p:nvPr>
            <p:ph type="title"/>
          </p:nvPr>
        </p:nvSpPr>
        <p:spPr>
          <a:xfrm>
            <a:off x="1411500" y="1841700"/>
            <a:ext cx="9369000" cy="2526900"/>
          </a:xfrm>
          <a:prstGeom prst="rect">
            <a:avLst/>
          </a:prstGeom>
        </p:spPr>
        <p:txBody>
          <a:bodyPr spcFirstLastPara="1" wrap="square" lIns="121900" tIns="121900" rIns="121900" bIns="121900" anchor="ctr" anchorCtr="0">
            <a:noAutofit/>
          </a:bodyPr>
          <a:lstStyle>
            <a:lvl1pPr marL="0" marR="0" lvl="0" indent="0" algn="ctr" rtl="0">
              <a:lnSpc>
                <a:spcPct val="80000"/>
              </a:lnSpc>
              <a:spcBef>
                <a:spcPts val="0"/>
              </a:spcBef>
              <a:spcAft>
                <a:spcPts val="0"/>
              </a:spcAft>
              <a:buClr>
                <a:schemeClr val="dk1"/>
              </a:buClr>
              <a:buSzPts val="9000"/>
              <a:buFont typeface="Aldrich"/>
              <a:buNone/>
              <a:defRPr sz="9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2" name="Google Shape;32;p2"/>
          <p:cNvSpPr/>
          <p:nvPr/>
        </p:nvSpPr>
        <p:spPr>
          <a:xfrm rot="-1337618">
            <a:off x="7539920" y="-969146"/>
            <a:ext cx="3481038" cy="1784694"/>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9466240" y="-493350"/>
            <a:ext cx="2841199" cy="3430972"/>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rot="-1337618">
            <a:off x="7539914" y="-969147"/>
            <a:ext cx="3481038" cy="1784694"/>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flipH="1">
            <a:off x="-699560" y="-251523"/>
            <a:ext cx="3478504" cy="178339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rot="907440">
            <a:off x="-169032" y="4050716"/>
            <a:ext cx="2214989" cy="3517238"/>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2">
              <a:alphaModFix amt="40000"/>
            </a:blip>
            <a:stretch>
              <a:fillRect r="-160565" b="-1605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9877442" y="4548676"/>
            <a:ext cx="3050176" cy="2879353"/>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3469" t="-25689" r="-192238" b="-18002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3 Six columns">
  <p:cSld name="CUSTOM_2">
    <p:spTree>
      <p:nvGrpSpPr>
        <p:cNvPr id="1" name="Shape 60"/>
        <p:cNvGrpSpPr/>
        <p:nvPr/>
      </p:nvGrpSpPr>
      <p:grpSpPr>
        <a:xfrm>
          <a:off x="0" y="0"/>
          <a:ext cx="0" cy="0"/>
          <a:chOff x="0" y="0"/>
          <a:chExt cx="0" cy="0"/>
        </a:xfrm>
      </p:grpSpPr>
      <p:sp>
        <p:nvSpPr>
          <p:cNvPr id="61" name="Google Shape;61;p4"/>
          <p:cNvSpPr/>
          <p:nvPr/>
        </p:nvSpPr>
        <p:spPr>
          <a:xfrm rot="10800000">
            <a:off x="9995152"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2" name="Google Shape;62;p4"/>
          <p:cNvSpPr/>
          <p:nvPr/>
        </p:nvSpPr>
        <p:spPr>
          <a:xfrm rot="10800000">
            <a:off x="9987213"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
          <p:cNvSpPr/>
          <p:nvPr/>
        </p:nvSpPr>
        <p:spPr>
          <a:xfrm rot="10800000" flipH="1">
            <a:off x="8672205" y="12"/>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4"/>
          <p:cNvSpPr/>
          <p:nvPr/>
        </p:nvSpPr>
        <p:spPr>
          <a:xfrm rot="10800000" flipH="1">
            <a:off x="8660225" y="-21712"/>
            <a:ext cx="3519803" cy="1756137"/>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3">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
          <p:cNvSpPr/>
          <p:nvPr/>
        </p:nvSpPr>
        <p:spPr>
          <a:xfrm flipH="1">
            <a:off x="-127945"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4"/>
          <p:cNvSpPr/>
          <p:nvPr/>
        </p:nvSpPr>
        <p:spPr>
          <a:xfrm flipH="1">
            <a:off x="-127946" y="522585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3">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
          <p:cNvSpPr/>
          <p:nvPr/>
        </p:nvSpPr>
        <p:spPr>
          <a:xfrm>
            <a:off x="2" y="-2649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8" name="Google Shape;68;p4"/>
          <p:cNvSpPr/>
          <p:nvPr/>
        </p:nvSpPr>
        <p:spPr>
          <a:xfrm rot="-1338372">
            <a:off x="10444481"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4"/>
          <p:cNvSpPr txBox="1">
            <a:spLocks noGrp="1"/>
          </p:cNvSpPr>
          <p:nvPr>
            <p:ph type="title"/>
          </p:nvPr>
        </p:nvSpPr>
        <p:spPr>
          <a:xfrm>
            <a:off x="490775" y="751875"/>
            <a:ext cx="112104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0" name="Google Shape;70;p4"/>
          <p:cNvSpPr txBox="1">
            <a:spLocks noGrp="1"/>
          </p:cNvSpPr>
          <p:nvPr>
            <p:ph type="body" idx="1"/>
          </p:nvPr>
        </p:nvSpPr>
        <p:spPr>
          <a:xfrm>
            <a:off x="1027573"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1" name="Google Shape;71;p4"/>
          <p:cNvSpPr txBox="1">
            <a:spLocks noGrp="1"/>
          </p:cNvSpPr>
          <p:nvPr>
            <p:ph type="body" idx="2"/>
          </p:nvPr>
        </p:nvSpPr>
        <p:spPr>
          <a:xfrm>
            <a:off x="4606500"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2" name="Google Shape;72;p4"/>
          <p:cNvSpPr txBox="1">
            <a:spLocks noGrp="1"/>
          </p:cNvSpPr>
          <p:nvPr>
            <p:ph type="body" idx="3"/>
          </p:nvPr>
        </p:nvSpPr>
        <p:spPr>
          <a:xfrm>
            <a:off x="1027573"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3" name="Google Shape;73;p4"/>
          <p:cNvSpPr txBox="1">
            <a:spLocks noGrp="1"/>
          </p:cNvSpPr>
          <p:nvPr>
            <p:ph type="body" idx="4"/>
          </p:nvPr>
        </p:nvSpPr>
        <p:spPr>
          <a:xfrm>
            <a:off x="4606500"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4" name="Google Shape;74;p4"/>
          <p:cNvSpPr txBox="1">
            <a:spLocks noGrp="1"/>
          </p:cNvSpPr>
          <p:nvPr>
            <p:ph type="title" idx="5"/>
          </p:nvPr>
        </p:nvSpPr>
        <p:spPr>
          <a:xfrm>
            <a:off x="1027573"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5" name="Google Shape;75;p4"/>
          <p:cNvSpPr txBox="1">
            <a:spLocks noGrp="1"/>
          </p:cNvSpPr>
          <p:nvPr>
            <p:ph type="title" idx="6"/>
          </p:nvPr>
        </p:nvSpPr>
        <p:spPr>
          <a:xfrm>
            <a:off x="4606500"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6" name="Google Shape;76;p4"/>
          <p:cNvSpPr txBox="1">
            <a:spLocks noGrp="1"/>
          </p:cNvSpPr>
          <p:nvPr>
            <p:ph type="title" idx="7"/>
          </p:nvPr>
        </p:nvSpPr>
        <p:spPr>
          <a:xfrm>
            <a:off x="1027573"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7" name="Google Shape;77;p4"/>
          <p:cNvSpPr txBox="1">
            <a:spLocks noGrp="1"/>
          </p:cNvSpPr>
          <p:nvPr>
            <p:ph type="title" idx="8"/>
          </p:nvPr>
        </p:nvSpPr>
        <p:spPr>
          <a:xfrm>
            <a:off x="4606500"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8" name="Google Shape;78;p4"/>
          <p:cNvSpPr txBox="1">
            <a:spLocks noGrp="1"/>
          </p:cNvSpPr>
          <p:nvPr>
            <p:ph type="body" idx="9"/>
          </p:nvPr>
        </p:nvSpPr>
        <p:spPr>
          <a:xfrm>
            <a:off x="8185427"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9" name="Google Shape;79;p4"/>
          <p:cNvSpPr txBox="1">
            <a:spLocks noGrp="1"/>
          </p:cNvSpPr>
          <p:nvPr>
            <p:ph type="body" idx="13"/>
          </p:nvPr>
        </p:nvSpPr>
        <p:spPr>
          <a:xfrm>
            <a:off x="8185427"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80" name="Google Shape;80;p4"/>
          <p:cNvSpPr txBox="1">
            <a:spLocks noGrp="1"/>
          </p:cNvSpPr>
          <p:nvPr>
            <p:ph type="title" idx="14"/>
          </p:nvPr>
        </p:nvSpPr>
        <p:spPr>
          <a:xfrm>
            <a:off x="8185427"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81" name="Google Shape;81;p4"/>
          <p:cNvSpPr txBox="1">
            <a:spLocks noGrp="1"/>
          </p:cNvSpPr>
          <p:nvPr>
            <p:ph type="title" idx="15"/>
          </p:nvPr>
        </p:nvSpPr>
        <p:spPr>
          <a:xfrm>
            <a:off x="8185427"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82" name="Google Shape;82;p4"/>
          <p:cNvSpPr/>
          <p:nvPr/>
        </p:nvSpPr>
        <p:spPr>
          <a:xfrm rot="-1338372">
            <a:off x="10444492"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4"/>
          <p:cNvSpPr/>
          <p:nvPr/>
        </p:nvSpPr>
        <p:spPr>
          <a:xfrm>
            <a:off x="0" y="-18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208357" t="-140609" r="-109092" b="-17683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 name="Google Shape;84;p4"/>
          <p:cNvGrpSpPr/>
          <p:nvPr/>
        </p:nvGrpSpPr>
        <p:grpSpPr>
          <a:xfrm rot="-5400000">
            <a:off x="26074" y="-23463"/>
            <a:ext cx="1862054" cy="1908957"/>
            <a:chOff x="7274182" y="322119"/>
            <a:chExt cx="3396049" cy="2270946"/>
          </a:xfrm>
        </p:grpSpPr>
        <p:sp>
          <p:nvSpPr>
            <p:cNvPr id="85" name="Google Shape;85;p4"/>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4"/>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4"/>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4"/>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4"/>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0" name="Google Shape;90;p4"/>
          <p:cNvSpPr/>
          <p:nvPr/>
        </p:nvSpPr>
        <p:spPr>
          <a:xfrm rot="514610">
            <a:off x="10771883" y="5506713"/>
            <a:ext cx="1838986" cy="1735995"/>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4"/>
          <p:cNvSpPr/>
          <p:nvPr/>
        </p:nvSpPr>
        <p:spPr>
          <a:xfrm rot="515017">
            <a:off x="10763586" y="5507025"/>
            <a:ext cx="1842147" cy="173897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26459" t="-179545" r="-200883" b="-18872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93"/>
        <p:cNvGrpSpPr/>
        <p:nvPr/>
      </p:nvGrpSpPr>
      <p:grpSpPr>
        <a:xfrm>
          <a:off x="0" y="0"/>
          <a:ext cx="0" cy="0"/>
          <a:chOff x="0" y="0"/>
          <a:chExt cx="0" cy="0"/>
        </a:xfrm>
      </p:grpSpPr>
      <p:sp>
        <p:nvSpPr>
          <p:cNvPr id="94" name="Google Shape;94;p5"/>
          <p:cNvSpPr/>
          <p:nvPr/>
        </p:nvSpPr>
        <p:spPr>
          <a:xfrm>
            <a:off x="8796739" y="3243988"/>
            <a:ext cx="3448979" cy="3678847"/>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8796739" y="3243993"/>
            <a:ext cx="3448979" cy="3678847"/>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5"/>
          <p:cNvSpPr/>
          <p:nvPr/>
        </p:nvSpPr>
        <p:spPr>
          <a:xfrm>
            <a:off x="10032542" y="-86612"/>
            <a:ext cx="2209821" cy="2668534"/>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10032542" y="-86607"/>
            <a:ext cx="2209821" cy="2668534"/>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98;p5"/>
          <p:cNvSpPr/>
          <p:nvPr/>
        </p:nvSpPr>
        <p:spPr>
          <a:xfrm>
            <a:off x="-176328" y="3285970"/>
            <a:ext cx="4100975" cy="3787611"/>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9" name="Google Shape;99;p5"/>
          <p:cNvSpPr/>
          <p:nvPr/>
        </p:nvSpPr>
        <p:spPr>
          <a:xfrm>
            <a:off x="-176325" y="3285975"/>
            <a:ext cx="4100975" cy="3787611"/>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5"/>
          <p:cNvSpPr/>
          <p:nvPr/>
        </p:nvSpPr>
        <p:spPr>
          <a:xfrm>
            <a:off x="1172223" y="-194067"/>
            <a:ext cx="2064109" cy="1631714"/>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1" name="Google Shape;101;p5"/>
          <p:cNvSpPr/>
          <p:nvPr/>
        </p:nvSpPr>
        <p:spPr>
          <a:xfrm>
            <a:off x="1172223" y="-194074"/>
            <a:ext cx="2064109" cy="1631714"/>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5"/>
          <p:cNvSpPr/>
          <p:nvPr/>
        </p:nvSpPr>
        <p:spPr>
          <a:xfrm>
            <a:off x="-89436" y="-305496"/>
            <a:ext cx="2322876" cy="2811226"/>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89422" y="-305505"/>
            <a:ext cx="2322876" cy="2811226"/>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04" name="Google Shape;104;p5"/>
          <p:cNvGrpSpPr/>
          <p:nvPr/>
        </p:nvGrpSpPr>
        <p:grpSpPr>
          <a:xfrm>
            <a:off x="-89420" y="4384842"/>
            <a:ext cx="2502799" cy="2537990"/>
            <a:chOff x="1368363" y="3780603"/>
            <a:chExt cx="2734403" cy="3074116"/>
          </a:xfrm>
        </p:grpSpPr>
        <p:sp>
          <p:nvSpPr>
            <p:cNvPr id="105" name="Google Shape;105;p5"/>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5"/>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5"/>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5"/>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5"/>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0" name="Google Shape;110;p5"/>
          <p:cNvSpPr/>
          <p:nvPr/>
        </p:nvSpPr>
        <p:spPr>
          <a:xfrm flipH="1">
            <a:off x="-468467" y="-389823"/>
            <a:ext cx="2705503" cy="138708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5"/>
          <p:cNvSpPr txBox="1">
            <a:spLocks noGrp="1"/>
          </p:cNvSpPr>
          <p:nvPr>
            <p:ph type="title"/>
          </p:nvPr>
        </p:nvSpPr>
        <p:spPr>
          <a:xfrm>
            <a:off x="2401350" y="2774050"/>
            <a:ext cx="7389300" cy="2066100"/>
          </a:xfrm>
          <a:prstGeom prst="rect">
            <a:avLst/>
          </a:prstGeom>
        </p:spPr>
        <p:txBody>
          <a:bodyPr spcFirstLastPara="1" wrap="square" lIns="121900" tIns="121900" rIns="121900" bIns="121900" anchor="ctr" anchorCtr="0">
            <a:noAutofit/>
          </a:bodyPr>
          <a:lstStyle>
            <a:lvl1pPr marL="0" marR="0" lvl="0" indent="0" algn="ctr" rtl="0">
              <a:spcBef>
                <a:spcPts val="0"/>
              </a:spcBef>
              <a:spcAft>
                <a:spcPts val="0"/>
              </a:spcAft>
              <a:buClr>
                <a:schemeClr val="dk1"/>
              </a:buClr>
              <a:buSzPts val="6000"/>
              <a:buFont typeface="Aldrich"/>
              <a:buNone/>
              <a:defRPr sz="6000"/>
            </a:lvl1pPr>
            <a:lvl2pPr lvl="1"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12" name="Google Shape;112;p5"/>
          <p:cNvSpPr txBox="1">
            <a:spLocks noGrp="1"/>
          </p:cNvSpPr>
          <p:nvPr>
            <p:ph type="body" idx="1"/>
          </p:nvPr>
        </p:nvSpPr>
        <p:spPr>
          <a:xfrm>
            <a:off x="2401350" y="4857700"/>
            <a:ext cx="7389300" cy="7635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113" name="Google Shape;113;p5"/>
          <p:cNvSpPr/>
          <p:nvPr/>
        </p:nvSpPr>
        <p:spPr>
          <a:xfrm flipH="1">
            <a:off x="-468473" y="-389830"/>
            <a:ext cx="2705503" cy="138708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 name="Google Shape;114;p5"/>
          <p:cNvGrpSpPr/>
          <p:nvPr/>
        </p:nvGrpSpPr>
        <p:grpSpPr>
          <a:xfrm>
            <a:off x="9750180" y="-73789"/>
            <a:ext cx="2495756" cy="2469653"/>
            <a:chOff x="7274182" y="322119"/>
            <a:chExt cx="3396049" cy="2270946"/>
          </a:xfrm>
        </p:grpSpPr>
        <p:sp>
          <p:nvSpPr>
            <p:cNvPr id="115" name="Google Shape;115;p5"/>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5"/>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5"/>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5"/>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5"/>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0" name="Google Shape;120;p5"/>
          <p:cNvSpPr/>
          <p:nvPr/>
        </p:nvSpPr>
        <p:spPr>
          <a:xfrm>
            <a:off x="9935944" y="4840157"/>
            <a:ext cx="2826783" cy="2668470"/>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5"/>
          <p:cNvSpPr/>
          <p:nvPr/>
        </p:nvSpPr>
        <p:spPr>
          <a:xfrm>
            <a:off x="9935944" y="4840162"/>
            <a:ext cx="2826783" cy="2668470"/>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5"/>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6 One column">
  <p:cSld name="CUSTOM_5">
    <p:spTree>
      <p:nvGrpSpPr>
        <p:cNvPr id="1" name="Shape 146"/>
        <p:cNvGrpSpPr/>
        <p:nvPr/>
      </p:nvGrpSpPr>
      <p:grpSpPr>
        <a:xfrm>
          <a:off x="0" y="0"/>
          <a:ext cx="0" cy="0"/>
          <a:chOff x="0" y="0"/>
          <a:chExt cx="0" cy="0"/>
        </a:xfrm>
      </p:grpSpPr>
      <p:sp>
        <p:nvSpPr>
          <p:cNvPr id="147" name="Google Shape;147;p7"/>
          <p:cNvSpPr/>
          <p:nvPr/>
        </p:nvSpPr>
        <p:spPr>
          <a:xfrm rot="10800000" flipH="1">
            <a:off x="-21720"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48" name="Google Shape;148;p7"/>
          <p:cNvSpPr/>
          <p:nvPr/>
        </p:nvSpPr>
        <p:spPr>
          <a:xfrm rot="10800000" flipH="1">
            <a:off x="-21723"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
          <p:cNvSpPr/>
          <p:nvPr/>
        </p:nvSpPr>
        <p:spPr>
          <a:xfrm rot="10800000">
            <a:off x="-21727" y="12"/>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7"/>
          <p:cNvSpPr/>
          <p:nvPr/>
        </p:nvSpPr>
        <p:spPr>
          <a:xfrm rot="10800000">
            <a:off x="-24353" y="-1042"/>
            <a:ext cx="3519803" cy="1725192"/>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
          <p:cNvSpPr/>
          <p:nvPr/>
        </p:nvSpPr>
        <p:spPr>
          <a:xfrm flipH="1">
            <a:off x="10008655" y="-401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52" name="Google Shape;152;p7"/>
          <p:cNvSpPr/>
          <p:nvPr/>
        </p:nvSpPr>
        <p:spPr>
          <a:xfrm>
            <a:off x="8778423"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7"/>
          <p:cNvSpPr/>
          <p:nvPr/>
        </p:nvSpPr>
        <p:spPr>
          <a:xfrm rot="1338372" flipH="1">
            <a:off x="-310791"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7"/>
          <p:cNvSpPr txBox="1">
            <a:spLocks noGrp="1"/>
          </p:cNvSpPr>
          <p:nvPr>
            <p:ph type="title"/>
          </p:nvPr>
        </p:nvSpPr>
        <p:spPr>
          <a:xfrm>
            <a:off x="2199000" y="1495550"/>
            <a:ext cx="7794000" cy="7635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55" name="Google Shape;155;p7"/>
          <p:cNvSpPr txBox="1">
            <a:spLocks noGrp="1"/>
          </p:cNvSpPr>
          <p:nvPr>
            <p:ph type="body" idx="1"/>
          </p:nvPr>
        </p:nvSpPr>
        <p:spPr>
          <a:xfrm>
            <a:off x="2199000" y="2467750"/>
            <a:ext cx="7794000" cy="28947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56" name="Google Shape;156;p7"/>
          <p:cNvSpPr/>
          <p:nvPr/>
        </p:nvSpPr>
        <p:spPr>
          <a:xfrm flipH="1">
            <a:off x="9993002" y="-401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
          <p:cNvSpPr/>
          <p:nvPr/>
        </p:nvSpPr>
        <p:spPr>
          <a:xfrm>
            <a:off x="8762770"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
          <p:cNvSpPr/>
          <p:nvPr/>
        </p:nvSpPr>
        <p:spPr>
          <a:xfrm rot="1338372" flipH="1">
            <a:off x="-310806" y="56232"/>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
          <p:cNvSpPr/>
          <p:nvPr/>
        </p:nvSpPr>
        <p:spPr>
          <a:xfrm rot="-514610" flipH="1">
            <a:off x="-440588" y="5506713"/>
            <a:ext cx="1838986" cy="1735995"/>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7"/>
          <p:cNvSpPr/>
          <p:nvPr/>
        </p:nvSpPr>
        <p:spPr>
          <a:xfrm rot="-515017" flipH="1">
            <a:off x="-442156" y="5505225"/>
            <a:ext cx="1842147" cy="173897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1" name="Google Shape;161;p7"/>
          <p:cNvGrpSpPr/>
          <p:nvPr/>
        </p:nvGrpSpPr>
        <p:grpSpPr>
          <a:xfrm rot="5400000" flipH="1">
            <a:off x="10317378" y="-37113"/>
            <a:ext cx="1862054" cy="1908957"/>
            <a:chOff x="7274182" y="322119"/>
            <a:chExt cx="3396049" cy="2270946"/>
          </a:xfrm>
        </p:grpSpPr>
        <p:sp>
          <p:nvSpPr>
            <p:cNvPr id="162" name="Google Shape;162;p7"/>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7"/>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7"/>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7"/>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7"/>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7" name="Google Shape;167;p7"/>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2 Title and text right">
  <p:cSld name="CUSTOM_16">
    <p:spTree>
      <p:nvGrpSpPr>
        <p:cNvPr id="1" name="Shape 313"/>
        <p:cNvGrpSpPr/>
        <p:nvPr/>
      </p:nvGrpSpPr>
      <p:grpSpPr>
        <a:xfrm>
          <a:off x="0" y="0"/>
          <a:ext cx="0" cy="0"/>
          <a:chOff x="0" y="0"/>
          <a:chExt cx="0" cy="0"/>
        </a:xfrm>
      </p:grpSpPr>
      <p:sp>
        <p:nvSpPr>
          <p:cNvPr id="314" name="Google Shape;314;p14"/>
          <p:cNvSpPr/>
          <p:nvPr/>
        </p:nvSpPr>
        <p:spPr>
          <a:xfrm>
            <a:off x="7779672" y="-41743"/>
            <a:ext cx="4466875" cy="1844654"/>
          </a:xfrm>
          <a:custGeom>
            <a:avLst/>
            <a:gdLst/>
            <a:ahLst/>
            <a:cxnLst/>
            <a:rect l="l" t="t" r="r" b="b"/>
            <a:pathLst>
              <a:path w="4466875" h="1844654" extrusionOk="0">
                <a:moveTo>
                  <a:pt x="0" y="16241"/>
                </a:moveTo>
                <a:cubicBezTo>
                  <a:pt x="0" y="16241"/>
                  <a:pt x="455943" y="529256"/>
                  <a:pt x="1335950" y="497065"/>
                </a:cubicBezTo>
                <a:cubicBezTo>
                  <a:pt x="1916215" y="475838"/>
                  <a:pt x="2294483" y="1218708"/>
                  <a:pt x="2839507" y="1564307"/>
                </a:cubicBezTo>
                <a:cubicBezTo>
                  <a:pt x="3514725" y="1992457"/>
                  <a:pt x="4466875" y="1802803"/>
                  <a:pt x="4466875" y="1802803"/>
                </a:cubicBezTo>
                <a:lnTo>
                  <a:pt x="4466875" y="0"/>
                </a:lnTo>
                <a:lnTo>
                  <a:pt x="0" y="1624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14"/>
          <p:cNvSpPr/>
          <p:nvPr/>
        </p:nvSpPr>
        <p:spPr>
          <a:xfrm>
            <a:off x="7808022" y="-30687"/>
            <a:ext cx="4466875" cy="1844654"/>
          </a:xfrm>
          <a:custGeom>
            <a:avLst/>
            <a:gdLst/>
            <a:ahLst/>
            <a:cxnLst/>
            <a:rect l="l" t="t" r="r" b="b"/>
            <a:pathLst>
              <a:path w="4466875" h="1844654" extrusionOk="0">
                <a:moveTo>
                  <a:pt x="0" y="16241"/>
                </a:moveTo>
                <a:cubicBezTo>
                  <a:pt x="0" y="16241"/>
                  <a:pt x="455943" y="529256"/>
                  <a:pt x="1335950" y="497065"/>
                </a:cubicBezTo>
                <a:cubicBezTo>
                  <a:pt x="1916215" y="475838"/>
                  <a:pt x="2294483" y="1218708"/>
                  <a:pt x="2839507" y="1564307"/>
                </a:cubicBezTo>
                <a:cubicBezTo>
                  <a:pt x="3514725" y="1992457"/>
                  <a:pt x="4466875" y="1802803"/>
                  <a:pt x="4466875" y="1802803"/>
                </a:cubicBezTo>
                <a:lnTo>
                  <a:pt x="4466875" y="0"/>
                </a:lnTo>
                <a:lnTo>
                  <a:pt x="0" y="16241"/>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4"/>
          <p:cNvSpPr/>
          <p:nvPr/>
        </p:nvSpPr>
        <p:spPr>
          <a:xfrm>
            <a:off x="-38100" y="3099500"/>
            <a:ext cx="4193795" cy="387333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17" name="Google Shape;317;p14"/>
          <p:cNvSpPr/>
          <p:nvPr/>
        </p:nvSpPr>
        <p:spPr>
          <a:xfrm>
            <a:off x="8850497" y="-25503"/>
            <a:ext cx="3396050" cy="2263568"/>
          </a:xfrm>
          <a:custGeom>
            <a:avLst/>
            <a:gdLst/>
            <a:ahLst/>
            <a:cxnLst/>
            <a:rect l="l" t="t" r="r" b="b"/>
            <a:pathLst>
              <a:path w="3396050" h="2263568" extrusionOk="0">
                <a:moveTo>
                  <a:pt x="1534546" y="0"/>
                </a:moveTo>
                <a:cubicBezTo>
                  <a:pt x="1534546" y="0"/>
                  <a:pt x="1410312" y="526660"/>
                  <a:pt x="684341" y="820382"/>
                </a:cubicBezTo>
                <a:cubicBezTo>
                  <a:pt x="-181166" y="1170555"/>
                  <a:pt x="-233727" y="2010707"/>
                  <a:pt x="572463" y="2127226"/>
                </a:cubicBezTo>
                <a:cubicBezTo>
                  <a:pt x="912424" y="2176364"/>
                  <a:pt x="1480700" y="1942073"/>
                  <a:pt x="2184248" y="1976156"/>
                </a:cubicBezTo>
                <a:cubicBezTo>
                  <a:pt x="2887728" y="2010245"/>
                  <a:pt x="3386608" y="2263569"/>
                  <a:pt x="3386608" y="2263569"/>
                </a:cubicBezTo>
                <a:lnTo>
                  <a:pt x="3396051" y="0"/>
                </a:lnTo>
                <a:lnTo>
                  <a:pt x="1534546"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4"/>
          <p:cNvSpPr/>
          <p:nvPr/>
        </p:nvSpPr>
        <p:spPr>
          <a:xfrm>
            <a:off x="7175775" y="4388325"/>
            <a:ext cx="5012577" cy="2467876"/>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4"/>
          <p:cNvSpPr txBox="1">
            <a:spLocks noGrp="1"/>
          </p:cNvSpPr>
          <p:nvPr>
            <p:ph type="title"/>
          </p:nvPr>
        </p:nvSpPr>
        <p:spPr>
          <a:xfrm>
            <a:off x="4918988" y="2122000"/>
            <a:ext cx="5581500" cy="12429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20" name="Google Shape;320;p14"/>
          <p:cNvSpPr txBox="1">
            <a:spLocks noGrp="1"/>
          </p:cNvSpPr>
          <p:nvPr>
            <p:ph type="body" idx="1"/>
          </p:nvPr>
        </p:nvSpPr>
        <p:spPr>
          <a:xfrm>
            <a:off x="4919088" y="3503650"/>
            <a:ext cx="5581500" cy="1702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321" name="Google Shape;321;p14"/>
          <p:cNvSpPr/>
          <p:nvPr/>
        </p:nvSpPr>
        <p:spPr>
          <a:xfrm>
            <a:off x="-38100" y="3099425"/>
            <a:ext cx="4193795" cy="387333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4"/>
          <p:cNvSpPr/>
          <p:nvPr/>
        </p:nvSpPr>
        <p:spPr>
          <a:xfrm>
            <a:off x="8850497" y="-25493"/>
            <a:ext cx="3396050" cy="2263568"/>
          </a:xfrm>
          <a:custGeom>
            <a:avLst/>
            <a:gdLst/>
            <a:ahLst/>
            <a:cxnLst/>
            <a:rect l="l" t="t" r="r" b="b"/>
            <a:pathLst>
              <a:path w="3396050" h="2263568" extrusionOk="0">
                <a:moveTo>
                  <a:pt x="1534546" y="0"/>
                </a:moveTo>
                <a:cubicBezTo>
                  <a:pt x="1534546" y="0"/>
                  <a:pt x="1410312" y="526660"/>
                  <a:pt x="684341" y="820382"/>
                </a:cubicBezTo>
                <a:cubicBezTo>
                  <a:pt x="-181166" y="1170555"/>
                  <a:pt x="-233727" y="2010707"/>
                  <a:pt x="572463" y="2127226"/>
                </a:cubicBezTo>
                <a:cubicBezTo>
                  <a:pt x="912424" y="2176364"/>
                  <a:pt x="1480700" y="1942073"/>
                  <a:pt x="2184248" y="1976156"/>
                </a:cubicBezTo>
                <a:cubicBezTo>
                  <a:pt x="2887728" y="2010245"/>
                  <a:pt x="3386608" y="2263569"/>
                  <a:pt x="3386608" y="2263569"/>
                </a:cubicBezTo>
                <a:lnTo>
                  <a:pt x="3396051" y="0"/>
                </a:lnTo>
                <a:lnTo>
                  <a:pt x="1534546" y="0"/>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4"/>
          <p:cNvSpPr/>
          <p:nvPr/>
        </p:nvSpPr>
        <p:spPr>
          <a:xfrm>
            <a:off x="7175775" y="4388335"/>
            <a:ext cx="5012577" cy="2467876"/>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4" name="Google Shape;324;p14"/>
          <p:cNvGrpSpPr/>
          <p:nvPr/>
        </p:nvGrpSpPr>
        <p:grpSpPr>
          <a:xfrm>
            <a:off x="1924191" y="3748507"/>
            <a:ext cx="3215658" cy="3261022"/>
            <a:chOff x="1368363" y="3780603"/>
            <a:chExt cx="2734403" cy="3074116"/>
          </a:xfrm>
        </p:grpSpPr>
        <p:sp>
          <p:nvSpPr>
            <p:cNvPr id="325" name="Google Shape;325;p14"/>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4"/>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4"/>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4"/>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14"/>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30" name="Google Shape;330;p14"/>
          <p:cNvSpPr/>
          <p:nvPr/>
        </p:nvSpPr>
        <p:spPr>
          <a:xfrm rot="514503">
            <a:off x="10224468" y="4798149"/>
            <a:ext cx="2616138" cy="2469622"/>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4"/>
          <p:cNvSpPr/>
          <p:nvPr/>
        </p:nvSpPr>
        <p:spPr>
          <a:xfrm rot="510170">
            <a:off x="10225070" y="4798711"/>
            <a:ext cx="2614948" cy="246849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2" name="Google Shape;332;p14"/>
          <p:cNvGrpSpPr/>
          <p:nvPr/>
        </p:nvGrpSpPr>
        <p:grpSpPr>
          <a:xfrm>
            <a:off x="9750180" y="78611"/>
            <a:ext cx="2495756" cy="2469653"/>
            <a:chOff x="7274182" y="322119"/>
            <a:chExt cx="3396049" cy="2270946"/>
          </a:xfrm>
        </p:grpSpPr>
        <p:sp>
          <p:nvSpPr>
            <p:cNvPr id="333" name="Google Shape;333;p14"/>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4"/>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4"/>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4"/>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4"/>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38" name="Google Shape;338;p1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4E65-63B3-4F13-8976-77AD74375E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C44578-3081-458A-A64E-95C7B54F2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9286E-A631-4AC3-B255-924A2C95687B}"/>
              </a:ext>
            </a:extLst>
          </p:cNvPr>
          <p:cNvSpPr>
            <a:spLocks noGrp="1"/>
          </p:cNvSpPr>
          <p:nvPr>
            <p:ph type="dt" sz="half" idx="10"/>
          </p:nvPr>
        </p:nvSpPr>
        <p:spPr/>
        <p:txBody>
          <a:bodyPr/>
          <a:lstStyle/>
          <a:p>
            <a:fld id="{D1A556D8-A899-4742-9794-979E43B95A05}" type="datetimeFigureOut">
              <a:rPr lang="en-US" smtClean="0"/>
              <a:t>7/18/2025</a:t>
            </a:fld>
            <a:endParaRPr lang="en-US"/>
          </a:p>
        </p:txBody>
      </p:sp>
      <p:sp>
        <p:nvSpPr>
          <p:cNvPr id="5" name="Footer Placeholder 4">
            <a:extLst>
              <a:ext uri="{FF2B5EF4-FFF2-40B4-BE49-F238E27FC236}">
                <a16:creationId xmlns:a16="http://schemas.microsoft.com/office/drawing/2014/main" id="{05276D21-48FF-4E85-A6F8-F7441246B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4A571-236E-4337-B2F0-B48C308DB142}"/>
              </a:ext>
            </a:extLst>
          </p:cNvPr>
          <p:cNvSpPr>
            <a:spLocks noGrp="1"/>
          </p:cNvSpPr>
          <p:nvPr>
            <p:ph type="sldNum" sz="quarter" idx="12"/>
          </p:nvPr>
        </p:nvSpPr>
        <p:spPr/>
        <p:txBody>
          <a:bodyPr/>
          <a:lstStyle/>
          <a:p>
            <a:fld id="{C819CF7D-69EB-40BE-A804-8FBD81F19120}" type="slidenum">
              <a:rPr lang="en-US" smtClean="0"/>
              <a:t>‹#›</a:t>
            </a:fld>
            <a:endParaRPr lang="en-US"/>
          </a:p>
        </p:txBody>
      </p:sp>
    </p:spTree>
    <p:extLst>
      <p:ext uri="{BB962C8B-B14F-4D97-AF65-F5344CB8AC3E}">
        <p14:creationId xmlns:p14="http://schemas.microsoft.com/office/powerpoint/2010/main" val="206415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F6AD-4D61-4238-AB7D-613625BFF81F}"/>
              </a:ext>
            </a:extLst>
          </p:cNvPr>
          <p:cNvSpPr>
            <a:spLocks noGrp="1"/>
          </p:cNvSpPr>
          <p:nvPr>
            <p:ph type="dt" sz="half" idx="10"/>
          </p:nvPr>
        </p:nvSpPr>
        <p:spPr/>
        <p:txBody>
          <a:bodyPr/>
          <a:lstStyle/>
          <a:p>
            <a:fld id="{9294036C-9E7C-4FFC-99FA-414B61E345DD}" type="datetimeFigureOut">
              <a:rPr lang="en-US" smtClean="0"/>
              <a:t>7/18/2025</a:t>
            </a:fld>
            <a:endParaRPr lang="en-US" dirty="0"/>
          </a:p>
        </p:txBody>
      </p:sp>
      <p:sp>
        <p:nvSpPr>
          <p:cNvPr id="3" name="Footer Placeholder 2">
            <a:extLst>
              <a:ext uri="{FF2B5EF4-FFF2-40B4-BE49-F238E27FC236}">
                <a16:creationId xmlns:a16="http://schemas.microsoft.com/office/drawing/2014/main" id="{D8AACDC9-944D-47C6-B286-82C86AD943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63403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9">
            <a:alphaModFix amt="10000"/>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1pPr>
            <a:lvl2pPr lvl="1">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2pPr>
            <a:lvl3pPr lvl="2">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3pPr>
            <a:lvl4pPr lvl="3">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4pPr>
            <a:lvl5pPr lvl="4">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5pPr>
            <a:lvl6pPr lvl="5">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6pPr>
            <a:lvl7pPr lvl="6">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7pPr>
            <a:lvl8pPr lvl="7">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8pPr>
            <a:lvl9pPr lvl="8">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9pPr>
          </a:lstStyle>
          <a:p>
            <a:endParaRPr/>
          </a:p>
        </p:txBody>
      </p:sp>
      <p:sp>
        <p:nvSpPr>
          <p:cNvPr id="8" name="Google Shape;8;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Nunito"/>
              <a:buChar char="●"/>
              <a:defRPr sz="1900">
                <a:solidFill>
                  <a:schemeClr val="dk2"/>
                </a:solidFill>
                <a:latin typeface="Nunito"/>
                <a:ea typeface="Nunito"/>
                <a:cs typeface="Nunito"/>
                <a:sym typeface="Nunito"/>
              </a:defRPr>
            </a:lvl1pPr>
            <a:lvl2pPr marL="914400" lvl="1"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2pPr>
            <a:lvl3pPr marL="1371600" lvl="2"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3pPr>
            <a:lvl4pPr marL="1828800" lvl="3"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4pPr>
            <a:lvl5pPr marL="2286000" lvl="4"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5pPr>
            <a:lvl6pPr marL="2743200" lvl="5"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6pPr>
            <a:lvl7pPr marL="3200400" lvl="6"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7pPr>
            <a:lvl8pPr marL="3657600" lvl="7"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8pPr>
            <a:lvl9pPr marL="4114800" lvl="8" indent="-349250">
              <a:lnSpc>
                <a:spcPct val="115000"/>
              </a:lnSpc>
              <a:spcBef>
                <a:spcPts val="2100"/>
              </a:spcBef>
              <a:spcAft>
                <a:spcPts val="2100"/>
              </a:spcAft>
              <a:buClr>
                <a:schemeClr val="dk2"/>
              </a:buClr>
              <a:buSzPts val="1900"/>
              <a:buFont typeface="Nunito"/>
              <a:buChar char="■"/>
              <a:defRPr sz="1900">
                <a:solidFill>
                  <a:schemeClr val="dk2"/>
                </a:solidFill>
                <a:latin typeface="Nunito"/>
                <a:ea typeface="Nunito"/>
                <a:cs typeface="Nunito"/>
                <a:sym typeface="Nunito"/>
              </a:defRPr>
            </a:lvl9pPr>
          </a:lstStyle>
          <a:p>
            <a:endParaRPr/>
          </a:p>
        </p:txBody>
      </p:sp>
      <p:sp>
        <p:nvSpPr>
          <p:cNvPr id="9" name="Google Shape;9;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0" name="Google Shape;10;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60"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youtube.com/watch?v=w6LLxTcVN9k&amp;ab_channel=MentalHealthCenterKid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www.teacherspayteachers.com/Product/Journal-Prompts-Build-Confidence-Autism-Helper-Strengths-Writing-Activity-Lesson-1293810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sv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07/s10902-012-9380-0" TargetMode="External"/><Relationship Id="rId2" Type="http://schemas.openxmlformats.org/officeDocument/2006/relationships/hyperlink" Target="https://www.teacherspayteachers.com/Product/Journal-Prompts-Build-Confidence-Autism-Helper-Strengths-Writing-Activity-Lesson-12938104" TargetMode="External"/><Relationship Id="rId1" Type="http://schemas.openxmlformats.org/officeDocument/2006/relationships/slideLayout" Target="../slideLayouts/slideLayout7.xml"/><Relationship Id="rId5" Type="http://schemas.openxmlformats.org/officeDocument/2006/relationships/hyperlink" Target="https://www.youtube.com/watch?v=tgF1Enrgo2g" TargetMode="External"/><Relationship Id="rId4" Type="http://schemas.openxmlformats.org/officeDocument/2006/relationships/hyperlink" Target="https://doi.org/10.1037/0003-066X.60.5.41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northernbc.cmha.ca/find-help-now/" TargetMode="External"/><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tgF1Enrgo2g&amp;ab_channel=SoulPancak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9"/>
          <p:cNvSpPr txBox="1">
            <a:spLocks noGrp="1"/>
          </p:cNvSpPr>
          <p:nvPr>
            <p:ph type="subTitle" idx="1"/>
          </p:nvPr>
        </p:nvSpPr>
        <p:spPr>
          <a:xfrm>
            <a:off x="733350" y="3715457"/>
            <a:ext cx="10725300" cy="586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lang="en-US" dirty="0"/>
          </a:p>
          <a:p>
            <a:pPr marL="0" lvl="0" indent="0" algn="ctr" rtl="0">
              <a:spcBef>
                <a:spcPts val="0"/>
              </a:spcBef>
              <a:spcAft>
                <a:spcPts val="0"/>
              </a:spcAft>
              <a:buNone/>
            </a:pPr>
            <a:r>
              <a:rPr lang="en-US" sz="8000" dirty="0">
                <a:solidFill>
                  <a:schemeClr val="tx1"/>
                </a:solidFill>
                <a:latin typeface="Nerko One" panose="020B0604020202020204" charset="0"/>
              </a:rPr>
              <a:t>Welcome Back!</a:t>
            </a:r>
          </a:p>
          <a:p>
            <a:pPr marL="0" lvl="0" indent="0" algn="ctr" rtl="0">
              <a:spcBef>
                <a:spcPts val="0"/>
              </a:spcBef>
              <a:spcAft>
                <a:spcPts val="0"/>
              </a:spcAft>
              <a:buNone/>
            </a:pPr>
            <a:endParaRPr lang="en-US" dirty="0"/>
          </a:p>
          <a:p>
            <a:pPr marL="0" lvl="0" indent="0" algn="ctr" rtl="0">
              <a:spcBef>
                <a:spcPts val="0"/>
              </a:spcBef>
              <a:spcAft>
                <a:spcPts val="0"/>
              </a:spcAft>
              <a:buNone/>
            </a:pPr>
            <a:r>
              <a:rPr lang="en-US" dirty="0"/>
              <a:t>May 21, 2025</a:t>
            </a:r>
          </a:p>
        </p:txBody>
      </p:sp>
      <p:sp>
        <p:nvSpPr>
          <p:cNvPr id="451" name="Google Shape;451;p19"/>
          <p:cNvSpPr txBox="1">
            <a:spLocks noGrp="1"/>
          </p:cNvSpPr>
          <p:nvPr>
            <p:ph type="title"/>
          </p:nvPr>
        </p:nvSpPr>
        <p:spPr>
          <a:xfrm>
            <a:off x="1411500" y="1188557"/>
            <a:ext cx="9369000" cy="252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8000" dirty="0"/>
              <a:t>Empowering Parents: Session #5</a:t>
            </a:r>
            <a:endParaRPr sz="8000" dirty="0"/>
          </a:p>
        </p:txBody>
      </p:sp>
      <p:pic>
        <p:nvPicPr>
          <p:cNvPr id="4" name="Picture 3">
            <a:extLst>
              <a:ext uri="{FF2B5EF4-FFF2-40B4-BE49-F238E27FC236}">
                <a16:creationId xmlns:a16="http://schemas.microsoft.com/office/drawing/2014/main" id="{E45B584E-66B0-43A1-A3D1-907EF3E67D01}"/>
              </a:ext>
            </a:extLst>
          </p:cNvPr>
          <p:cNvPicPr>
            <a:picLocks noChangeAspect="1"/>
          </p:cNvPicPr>
          <p:nvPr/>
        </p:nvPicPr>
        <p:blipFill>
          <a:blip r:embed="rId3"/>
          <a:stretch>
            <a:fillRect/>
          </a:stretch>
        </p:blipFill>
        <p:spPr>
          <a:xfrm>
            <a:off x="3691931" y="928315"/>
            <a:ext cx="914479" cy="8230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CA18C6-9FA7-4717-8552-475392A8055F}"/>
              </a:ext>
            </a:extLst>
          </p:cNvPr>
          <p:cNvSpPr>
            <a:spLocks noGrp="1"/>
          </p:cNvSpPr>
          <p:nvPr>
            <p:ph type="ctrTitle"/>
          </p:nvPr>
        </p:nvSpPr>
        <p:spPr>
          <a:xfrm>
            <a:off x="1524000" y="3061695"/>
            <a:ext cx="9144000" cy="2387600"/>
          </a:xfrm>
        </p:spPr>
        <p:txBody>
          <a:bodyPr/>
          <a:lstStyle/>
          <a:p>
            <a:r>
              <a:rPr lang="en-US" dirty="0"/>
              <a:t>17% of people use their strengths most of the time each day.</a:t>
            </a:r>
            <a:br>
              <a:rPr lang="en-US" dirty="0"/>
            </a:br>
            <a:r>
              <a:rPr lang="en-US" dirty="0"/>
              <a:t>(Buckingham, 2017)</a:t>
            </a:r>
          </a:p>
        </p:txBody>
      </p:sp>
    </p:spTree>
    <p:extLst>
      <p:ext uri="{BB962C8B-B14F-4D97-AF65-F5344CB8AC3E}">
        <p14:creationId xmlns:p14="http://schemas.microsoft.com/office/powerpoint/2010/main" val="2302600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DD9E-04E9-4685-8E06-C2595D483FAC}"/>
              </a:ext>
            </a:extLst>
          </p:cNvPr>
          <p:cNvSpPr>
            <a:spLocks noGrp="1"/>
          </p:cNvSpPr>
          <p:nvPr>
            <p:ph type="title" idx="4294967295"/>
          </p:nvPr>
        </p:nvSpPr>
        <p:spPr>
          <a:xfrm>
            <a:off x="2401886" y="454411"/>
            <a:ext cx="7388225" cy="972456"/>
          </a:xfrm>
        </p:spPr>
        <p:txBody>
          <a:bodyPr/>
          <a:lstStyle/>
          <a:p>
            <a:pPr algn="ctr"/>
            <a:r>
              <a:rPr lang="en-US" dirty="0"/>
              <a:t>Growth Mindset Vs. Fixed Mindset</a:t>
            </a:r>
            <a:br>
              <a:rPr lang="en-US" dirty="0"/>
            </a:br>
            <a:r>
              <a:rPr lang="en-US" sz="2500" dirty="0"/>
              <a:t>(Dweck, 2006)</a:t>
            </a:r>
          </a:p>
        </p:txBody>
      </p:sp>
      <p:pic>
        <p:nvPicPr>
          <p:cNvPr id="4" name="Picture 3">
            <a:extLst>
              <a:ext uri="{FF2B5EF4-FFF2-40B4-BE49-F238E27FC236}">
                <a16:creationId xmlns:a16="http://schemas.microsoft.com/office/drawing/2014/main" id="{1F2AAF08-2291-489B-ACEF-5784822CA729}"/>
              </a:ext>
            </a:extLst>
          </p:cNvPr>
          <p:cNvPicPr>
            <a:picLocks noChangeAspect="1"/>
          </p:cNvPicPr>
          <p:nvPr/>
        </p:nvPicPr>
        <p:blipFill>
          <a:blip r:embed="rId3"/>
          <a:stretch>
            <a:fillRect/>
          </a:stretch>
        </p:blipFill>
        <p:spPr>
          <a:xfrm>
            <a:off x="2213676" y="1558073"/>
            <a:ext cx="7861471" cy="4486303"/>
          </a:xfrm>
          <a:prstGeom prst="rect">
            <a:avLst/>
          </a:prstGeom>
        </p:spPr>
      </p:pic>
      <p:sp>
        <p:nvSpPr>
          <p:cNvPr id="5" name="TextBox 4">
            <a:extLst>
              <a:ext uri="{FF2B5EF4-FFF2-40B4-BE49-F238E27FC236}">
                <a16:creationId xmlns:a16="http://schemas.microsoft.com/office/drawing/2014/main" id="{BAD7BE6B-267D-40B2-BFB9-3B1C61583F02}"/>
              </a:ext>
            </a:extLst>
          </p:cNvPr>
          <p:cNvSpPr txBox="1"/>
          <p:nvPr/>
        </p:nvSpPr>
        <p:spPr>
          <a:xfrm>
            <a:off x="6096000" y="5736599"/>
            <a:ext cx="7958295" cy="307777"/>
          </a:xfrm>
          <a:prstGeom prst="rect">
            <a:avLst/>
          </a:prstGeom>
          <a:noFill/>
        </p:spPr>
        <p:txBody>
          <a:bodyPr wrap="square" rtlCol="0">
            <a:spAutoFit/>
          </a:bodyPr>
          <a:lstStyle/>
          <a:p>
            <a:r>
              <a:rPr lang="en-US" dirty="0"/>
              <a:t>https://www.innovationlearning.org/growth-or-fixed-mindset/</a:t>
            </a:r>
          </a:p>
        </p:txBody>
      </p:sp>
      <p:sp>
        <p:nvSpPr>
          <p:cNvPr id="3" name="TextBox 2">
            <a:extLst>
              <a:ext uri="{FF2B5EF4-FFF2-40B4-BE49-F238E27FC236}">
                <a16:creationId xmlns:a16="http://schemas.microsoft.com/office/drawing/2014/main" id="{59C4BB16-E5C5-407A-82B8-BBD3FFB55442}"/>
              </a:ext>
            </a:extLst>
          </p:cNvPr>
          <p:cNvSpPr txBox="1"/>
          <p:nvPr/>
        </p:nvSpPr>
        <p:spPr>
          <a:xfrm>
            <a:off x="1890764" y="6234650"/>
            <a:ext cx="8410471" cy="523220"/>
          </a:xfrm>
          <a:prstGeom prst="rect">
            <a:avLst/>
          </a:prstGeom>
          <a:noFill/>
        </p:spPr>
        <p:txBody>
          <a:bodyPr wrap="square" rtlCol="0">
            <a:spAutoFit/>
          </a:bodyPr>
          <a:lstStyle/>
          <a:p>
            <a:r>
              <a:rPr lang="en-US" dirty="0">
                <a:hlinkClick r:id="rId4"/>
              </a:rPr>
              <a:t>Growth Mindset For Kids-Growth Mindset vs. Fixed Mindset-The Power Of Yet-Elementary-Middle School (youtube.com)</a:t>
            </a:r>
            <a:endParaRPr lang="en-US" dirty="0"/>
          </a:p>
        </p:txBody>
      </p:sp>
    </p:spTree>
    <p:extLst>
      <p:ext uri="{BB962C8B-B14F-4D97-AF65-F5344CB8AC3E}">
        <p14:creationId xmlns:p14="http://schemas.microsoft.com/office/powerpoint/2010/main" val="2090033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0553-FC19-4666-9299-960CFEDDF15C}"/>
              </a:ext>
            </a:extLst>
          </p:cNvPr>
          <p:cNvSpPr>
            <a:spLocks noGrp="1"/>
          </p:cNvSpPr>
          <p:nvPr>
            <p:ph type="title" idx="4294967295"/>
          </p:nvPr>
        </p:nvSpPr>
        <p:spPr>
          <a:xfrm>
            <a:off x="2883877" y="573960"/>
            <a:ext cx="7388225" cy="2065337"/>
          </a:xfrm>
        </p:spPr>
        <p:txBody>
          <a:bodyPr/>
          <a:lstStyle/>
          <a:p>
            <a:r>
              <a:rPr lang="en-US" dirty="0"/>
              <a:t>The Power of </a:t>
            </a:r>
            <a:r>
              <a:rPr lang="en-US" sz="6000" dirty="0">
                <a:solidFill>
                  <a:srgbClr val="00B050"/>
                </a:solidFill>
              </a:rPr>
              <a:t>YET</a:t>
            </a:r>
          </a:p>
        </p:txBody>
      </p:sp>
      <p:sp>
        <p:nvSpPr>
          <p:cNvPr id="4" name="TextBox 3">
            <a:extLst>
              <a:ext uri="{FF2B5EF4-FFF2-40B4-BE49-F238E27FC236}">
                <a16:creationId xmlns:a16="http://schemas.microsoft.com/office/drawing/2014/main" id="{E0509390-53BF-46D2-91CE-AA4879EA7709}"/>
              </a:ext>
            </a:extLst>
          </p:cNvPr>
          <p:cNvSpPr txBox="1"/>
          <p:nvPr/>
        </p:nvSpPr>
        <p:spPr>
          <a:xfrm>
            <a:off x="383512" y="1487156"/>
            <a:ext cx="11424976" cy="5324535"/>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Century Gothic" panose="020B0502020202020204" pitchFamily="34" charset="0"/>
                <a:ea typeface="Adobe Heiti Std R" panose="020B0400000000000000" pitchFamily="34" charset="-128"/>
              </a:rPr>
              <a:t>Praise EFFORT over ABILITY</a:t>
            </a:r>
          </a:p>
          <a:p>
            <a:pPr marL="285750" indent="-285750">
              <a:buFont typeface="Arial" panose="020B0604020202020204" pitchFamily="34" charset="0"/>
              <a:buChar char="•"/>
            </a:pPr>
            <a:r>
              <a:rPr lang="en-US" sz="2000" b="1" dirty="0">
                <a:latin typeface="Century Gothic" panose="020B0502020202020204" pitchFamily="34" charset="0"/>
                <a:ea typeface="Adobe Heiti Std R" panose="020B0400000000000000" pitchFamily="34" charset="-128"/>
              </a:rPr>
              <a:t>If at first not successful, consider:</a:t>
            </a:r>
          </a:p>
          <a:p>
            <a:pPr lvl="2"/>
            <a:r>
              <a:rPr lang="en-US" sz="2000" b="1" dirty="0">
                <a:latin typeface="Century Gothic" panose="020B0502020202020204" pitchFamily="34" charset="0"/>
                <a:ea typeface="Adobe Heiti Std R" panose="020B0400000000000000" pitchFamily="34" charset="-128"/>
              </a:rPr>
              <a:t>		- Was activity at right level? (too hard, too easy?)</a:t>
            </a:r>
          </a:p>
          <a:p>
            <a:pPr lvl="2"/>
            <a:r>
              <a:rPr lang="en-US" sz="2000" b="1" dirty="0">
                <a:latin typeface="Century Gothic" panose="020B0502020202020204" pitchFamily="34" charset="0"/>
                <a:ea typeface="Adobe Heiti Std R" panose="020B0400000000000000" pitchFamily="34" charset="-128"/>
              </a:rPr>
              <a:t>		- Physical/Environmental barriers? (too noisy, smelly, hungry, tired, nervous)</a:t>
            </a:r>
          </a:p>
          <a:p>
            <a:pPr lvl="2"/>
            <a:r>
              <a:rPr lang="en-US" sz="2000" b="1" dirty="0">
                <a:latin typeface="Century Gothic" panose="020B0502020202020204" pitchFamily="34" charset="0"/>
                <a:ea typeface="Adobe Heiti Std R" panose="020B0400000000000000" pitchFamily="34" charset="-128"/>
              </a:rPr>
              <a:t>		- What other supports were absent? (different teacher, different space, 			   absent EA, etc.)</a:t>
            </a:r>
          </a:p>
          <a:p>
            <a:pPr marL="285750" lvl="2" indent="-285750">
              <a:buFont typeface="Arial" panose="020B0604020202020204" pitchFamily="34" charset="0"/>
              <a:buChar char="•"/>
            </a:pPr>
            <a:r>
              <a:rPr lang="en-US" sz="2000" b="1" dirty="0">
                <a:latin typeface="Century Gothic" panose="020B0502020202020204" pitchFamily="34" charset="0"/>
                <a:ea typeface="Adobe Heiti Std R" panose="020B0400000000000000" pitchFamily="34" charset="-128"/>
              </a:rPr>
              <a:t>Add “yet” to how you speak with and about your child </a:t>
            </a:r>
          </a:p>
          <a:p>
            <a:pPr lvl="3"/>
            <a:r>
              <a:rPr lang="en-US" sz="2000" b="1" dirty="0">
                <a:latin typeface="Century Gothic" panose="020B0502020202020204" pitchFamily="34" charset="0"/>
                <a:ea typeface="Adobe Heiti Std R" panose="020B0400000000000000" pitchFamily="34" charset="-128"/>
              </a:rPr>
              <a:t>		- “He can’t ride a bike….yet”</a:t>
            </a:r>
          </a:p>
          <a:p>
            <a:pPr lvl="3"/>
            <a:r>
              <a:rPr lang="en-US" sz="2000" b="1" dirty="0">
                <a:latin typeface="Century Gothic" panose="020B0502020202020204" pitchFamily="34" charset="0"/>
                <a:ea typeface="Adobe Heiti Std R" panose="020B0400000000000000" pitchFamily="34" charset="-128"/>
              </a:rPr>
              <a:t>		- “She can’t read fluently…yet.”</a:t>
            </a:r>
          </a:p>
          <a:p>
            <a:pPr lvl="3"/>
            <a:r>
              <a:rPr lang="en-US" sz="2000" b="1" dirty="0">
                <a:latin typeface="Century Gothic" panose="020B0502020202020204" pitchFamily="34" charset="0"/>
                <a:ea typeface="Adobe Heiti Std R" panose="020B0400000000000000" pitchFamily="34" charset="-128"/>
              </a:rPr>
              <a:t>		- “You can’t tie your shoes…yet.”</a:t>
            </a:r>
          </a:p>
          <a:p>
            <a:pPr marL="285750" lvl="3" indent="-285750">
              <a:buFont typeface="Arial" panose="020B0604020202020204" pitchFamily="34" charset="0"/>
              <a:buChar char="•"/>
            </a:pPr>
            <a:r>
              <a:rPr lang="en-US" sz="2000" b="1" dirty="0">
                <a:latin typeface="Century Gothic" panose="020B0502020202020204" pitchFamily="34" charset="0"/>
                <a:ea typeface="Adobe Heiti Std R" panose="020B0400000000000000" pitchFamily="34" charset="-128"/>
              </a:rPr>
              <a:t>Talk about neuroplasticity</a:t>
            </a:r>
          </a:p>
          <a:p>
            <a:pPr lvl="4"/>
            <a:r>
              <a:rPr lang="en-US" sz="2000" b="1" dirty="0">
                <a:latin typeface="Century Gothic" panose="020B0502020202020204" pitchFamily="34" charset="0"/>
                <a:ea typeface="Adobe Heiti Std R" panose="020B0400000000000000" pitchFamily="34" charset="-128"/>
              </a:rPr>
              <a:t>		- Our brains are amazing and always changing!</a:t>
            </a:r>
          </a:p>
          <a:p>
            <a:pPr marL="285750" lvl="4" indent="-285750">
              <a:buFont typeface="Arial" panose="020B0604020202020204" pitchFamily="34" charset="0"/>
              <a:buChar char="•"/>
            </a:pPr>
            <a:r>
              <a:rPr lang="en-US" sz="2000" b="1" dirty="0">
                <a:latin typeface="Century Gothic" panose="020B0502020202020204" pitchFamily="34" charset="0"/>
                <a:ea typeface="Adobe Heiti Std R" panose="020B0400000000000000" pitchFamily="34" charset="-128"/>
              </a:rPr>
              <a:t>Use positive statements about strengths</a:t>
            </a:r>
          </a:p>
          <a:p>
            <a:pPr lvl="4"/>
            <a:r>
              <a:rPr lang="en-US" sz="2000" b="1" dirty="0">
                <a:latin typeface="Century Gothic" panose="020B0502020202020204" pitchFamily="34" charset="0"/>
                <a:ea typeface="Adobe Heiti Std R" panose="020B0400000000000000" pitchFamily="34" charset="-128"/>
              </a:rPr>
              <a:t>		- “I am willing to try new experiences.” (curiosity)</a:t>
            </a:r>
          </a:p>
          <a:p>
            <a:pPr lvl="4"/>
            <a:r>
              <a:rPr lang="en-US" sz="2000" b="1" dirty="0">
                <a:latin typeface="Century Gothic" panose="020B0502020202020204" pitchFamily="34" charset="0"/>
                <a:ea typeface="Adobe Heiti Std R" panose="020B0400000000000000" pitchFamily="34" charset="-128"/>
              </a:rPr>
              <a:t>		- “It’s okay to feel scared and ask for help.” (bravery)</a:t>
            </a:r>
          </a:p>
          <a:p>
            <a:pPr lvl="4"/>
            <a:endParaRPr lang="en-US" sz="2000" b="1" dirty="0">
              <a:latin typeface="Century Gothic" panose="020B0502020202020204" pitchFamily="34" charset="0"/>
              <a:ea typeface="Adobe Heiti Std R" panose="020B0400000000000000" pitchFamily="34" charset="-128"/>
            </a:endParaRPr>
          </a:p>
          <a:p>
            <a:pPr lvl="4"/>
            <a:r>
              <a:rPr lang="en-US" sz="2000" b="1" dirty="0">
                <a:latin typeface="Century Gothic" panose="020B0502020202020204" pitchFamily="34" charset="0"/>
                <a:ea typeface="Adobe Heiti Std R" panose="020B0400000000000000" pitchFamily="34" charset="-128"/>
              </a:rPr>
              <a:t>(Adler, 1963)</a:t>
            </a:r>
          </a:p>
        </p:txBody>
      </p:sp>
    </p:spTree>
    <p:extLst>
      <p:ext uri="{BB962C8B-B14F-4D97-AF65-F5344CB8AC3E}">
        <p14:creationId xmlns:p14="http://schemas.microsoft.com/office/powerpoint/2010/main" val="3288110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D553-BF47-4C2B-99A4-FE0A1A5522FA}"/>
              </a:ext>
            </a:extLst>
          </p:cNvPr>
          <p:cNvSpPr>
            <a:spLocks noGrp="1"/>
          </p:cNvSpPr>
          <p:nvPr>
            <p:ph type="title"/>
          </p:nvPr>
        </p:nvSpPr>
        <p:spPr/>
        <p:txBody>
          <a:bodyPr/>
          <a:lstStyle/>
          <a:p>
            <a:r>
              <a:rPr lang="en-US" dirty="0"/>
              <a:t>Strength Regulation</a:t>
            </a:r>
            <a:br>
              <a:rPr lang="en-US" dirty="0"/>
            </a:br>
            <a:r>
              <a:rPr lang="en-US" sz="2500" dirty="0"/>
              <a:t>(Biswas-Diener et al, 2011)</a:t>
            </a:r>
          </a:p>
        </p:txBody>
      </p:sp>
      <p:sp>
        <p:nvSpPr>
          <p:cNvPr id="3" name="Text Placeholder 2">
            <a:extLst>
              <a:ext uri="{FF2B5EF4-FFF2-40B4-BE49-F238E27FC236}">
                <a16:creationId xmlns:a16="http://schemas.microsoft.com/office/drawing/2014/main" id="{F4F47182-E291-4F60-97D8-012C3954C108}"/>
              </a:ext>
            </a:extLst>
          </p:cNvPr>
          <p:cNvSpPr>
            <a:spLocks noGrp="1"/>
          </p:cNvSpPr>
          <p:nvPr>
            <p:ph type="body" idx="1"/>
          </p:nvPr>
        </p:nvSpPr>
        <p:spPr>
          <a:xfrm>
            <a:off x="1198395" y="2033114"/>
            <a:ext cx="2979000" cy="1322700"/>
          </a:xfrm>
        </p:spPr>
        <p:txBody>
          <a:bodyPr/>
          <a:lstStyle/>
          <a:p>
            <a:r>
              <a:rPr lang="en-US" dirty="0">
                <a:solidFill>
                  <a:schemeClr val="tx1"/>
                </a:solidFill>
              </a:rPr>
              <a:t>Too much </a:t>
            </a:r>
            <a:r>
              <a:rPr lang="en-US" b="1" dirty="0">
                <a:solidFill>
                  <a:schemeClr val="tx1"/>
                </a:solidFill>
              </a:rPr>
              <a:t>confidence</a:t>
            </a:r>
          </a:p>
          <a:p>
            <a:pPr marL="107950" indent="0">
              <a:buNone/>
            </a:pPr>
            <a:r>
              <a:rPr lang="en-US" dirty="0"/>
              <a:t>→</a:t>
            </a:r>
            <a:r>
              <a:rPr lang="en-US" dirty="0">
                <a:solidFill>
                  <a:schemeClr val="tx1"/>
                </a:solidFill>
                <a:sym typeface="Wingdings" panose="05000000000000000000" pitchFamily="2" charset="2"/>
              </a:rPr>
              <a:t> showing off</a:t>
            </a:r>
          </a:p>
          <a:p>
            <a:r>
              <a:rPr lang="en-US" dirty="0">
                <a:solidFill>
                  <a:schemeClr val="tx1"/>
                </a:solidFill>
                <a:sym typeface="Wingdings" panose="05000000000000000000" pitchFamily="2" charset="2"/>
              </a:rPr>
              <a:t>Too much </a:t>
            </a:r>
            <a:r>
              <a:rPr lang="en-US" b="1" dirty="0">
                <a:solidFill>
                  <a:schemeClr val="tx1"/>
                </a:solidFill>
                <a:sym typeface="Wingdings" panose="05000000000000000000" pitchFamily="2" charset="2"/>
              </a:rPr>
              <a:t>bravery</a:t>
            </a:r>
          </a:p>
          <a:p>
            <a:pPr marL="107950" indent="0">
              <a:buNone/>
            </a:pPr>
            <a:r>
              <a:rPr lang="en-US" dirty="0"/>
              <a:t>→</a:t>
            </a:r>
            <a:r>
              <a:rPr lang="en-US" dirty="0">
                <a:solidFill>
                  <a:schemeClr val="tx1"/>
                </a:solidFill>
                <a:sym typeface="Wingdings" panose="05000000000000000000" pitchFamily="2" charset="2"/>
              </a:rPr>
              <a:t> risky </a:t>
            </a:r>
            <a:r>
              <a:rPr lang="en-US" dirty="0" err="1">
                <a:solidFill>
                  <a:schemeClr val="tx1"/>
                </a:solidFill>
                <a:sym typeface="Wingdings" panose="05000000000000000000" pitchFamily="2" charset="2"/>
              </a:rPr>
              <a:t>behaviour</a:t>
            </a:r>
            <a:endParaRPr lang="en-US" dirty="0">
              <a:solidFill>
                <a:schemeClr val="tx1"/>
              </a:solidFill>
              <a:sym typeface="Wingdings" panose="05000000000000000000" pitchFamily="2" charset="2"/>
            </a:endParaRPr>
          </a:p>
          <a:p>
            <a:r>
              <a:rPr lang="en-US" dirty="0">
                <a:solidFill>
                  <a:schemeClr val="tx1"/>
                </a:solidFill>
                <a:sym typeface="Wingdings" panose="05000000000000000000" pitchFamily="2" charset="2"/>
              </a:rPr>
              <a:t>Too much </a:t>
            </a:r>
            <a:r>
              <a:rPr lang="en-US" b="1" dirty="0">
                <a:solidFill>
                  <a:schemeClr val="tx1"/>
                </a:solidFill>
                <a:sym typeface="Wingdings" panose="05000000000000000000" pitchFamily="2" charset="2"/>
              </a:rPr>
              <a:t>attention to detail</a:t>
            </a:r>
            <a:r>
              <a:rPr lang="en-US" dirty="0">
                <a:solidFill>
                  <a:schemeClr val="tx1"/>
                </a:solidFill>
                <a:sym typeface="Wingdings" panose="05000000000000000000" pitchFamily="2" charset="2"/>
              </a:rPr>
              <a:t> </a:t>
            </a:r>
          </a:p>
          <a:p>
            <a:pPr marL="107950" indent="0">
              <a:buNone/>
            </a:pPr>
            <a:r>
              <a:rPr lang="en-US" dirty="0"/>
              <a:t>→</a:t>
            </a:r>
            <a:r>
              <a:rPr lang="en-US" dirty="0">
                <a:solidFill>
                  <a:schemeClr val="tx1"/>
                </a:solidFill>
                <a:sym typeface="Wingdings" panose="05000000000000000000" pitchFamily="2" charset="2"/>
              </a:rPr>
              <a:t> perfectionist tendencies</a:t>
            </a:r>
          </a:p>
          <a:p>
            <a:endParaRPr lang="en-US" dirty="0"/>
          </a:p>
        </p:txBody>
      </p:sp>
      <p:sp>
        <p:nvSpPr>
          <p:cNvPr id="4" name="Text Placeholder 3">
            <a:extLst>
              <a:ext uri="{FF2B5EF4-FFF2-40B4-BE49-F238E27FC236}">
                <a16:creationId xmlns:a16="http://schemas.microsoft.com/office/drawing/2014/main" id="{A6AA684F-740D-4486-9882-58E84AEC6823}"/>
              </a:ext>
            </a:extLst>
          </p:cNvPr>
          <p:cNvSpPr>
            <a:spLocks noGrp="1"/>
          </p:cNvSpPr>
          <p:nvPr>
            <p:ph type="body" idx="2"/>
          </p:nvPr>
        </p:nvSpPr>
        <p:spPr>
          <a:xfrm>
            <a:off x="4503633" y="2080950"/>
            <a:ext cx="2979000" cy="1322700"/>
          </a:xfrm>
        </p:spPr>
        <p:txBody>
          <a:bodyPr/>
          <a:lstStyle/>
          <a:p>
            <a:r>
              <a:rPr lang="en-US" dirty="0">
                <a:solidFill>
                  <a:schemeClr val="tx1"/>
                </a:solidFill>
              </a:rPr>
              <a:t>Too little creativity →</a:t>
            </a:r>
            <a:r>
              <a:rPr lang="en-US" dirty="0">
                <a:solidFill>
                  <a:schemeClr val="tx1"/>
                </a:solidFill>
                <a:sym typeface="Wingdings" panose="05000000000000000000" pitchFamily="2" charset="2"/>
              </a:rPr>
              <a:t> good ideas stay hidden</a:t>
            </a:r>
          </a:p>
          <a:p>
            <a:r>
              <a:rPr lang="en-US" dirty="0">
                <a:solidFill>
                  <a:schemeClr val="tx1"/>
                </a:solidFill>
              </a:rPr>
              <a:t>Too little </a:t>
            </a:r>
            <a:r>
              <a:rPr lang="en-US" b="1" dirty="0">
                <a:solidFill>
                  <a:schemeClr val="tx1"/>
                </a:solidFill>
              </a:rPr>
              <a:t>leadership</a:t>
            </a:r>
            <a:r>
              <a:rPr lang="en-US" dirty="0">
                <a:solidFill>
                  <a:schemeClr val="tx1"/>
                </a:solidFill>
              </a:rPr>
              <a:t> → Doesn’t step up when needed</a:t>
            </a:r>
          </a:p>
          <a:p>
            <a:r>
              <a:rPr lang="en-US" dirty="0">
                <a:solidFill>
                  <a:schemeClr val="tx1"/>
                </a:solidFill>
              </a:rPr>
              <a:t>Too little </a:t>
            </a:r>
            <a:r>
              <a:rPr lang="en-US" b="1" dirty="0">
                <a:solidFill>
                  <a:schemeClr val="tx1"/>
                </a:solidFill>
              </a:rPr>
              <a:t>judgment</a:t>
            </a:r>
          </a:p>
          <a:p>
            <a:pPr marL="107950" indent="0">
              <a:buNone/>
            </a:pPr>
            <a:r>
              <a:rPr lang="en-US" dirty="0">
                <a:solidFill>
                  <a:schemeClr val="tx1"/>
                </a:solidFill>
              </a:rPr>
              <a:t>→ not making good decisions</a:t>
            </a:r>
          </a:p>
        </p:txBody>
      </p:sp>
      <p:sp>
        <p:nvSpPr>
          <p:cNvPr id="7" name="Title 6">
            <a:extLst>
              <a:ext uri="{FF2B5EF4-FFF2-40B4-BE49-F238E27FC236}">
                <a16:creationId xmlns:a16="http://schemas.microsoft.com/office/drawing/2014/main" id="{874D87A1-911B-479B-A100-896446084DD7}"/>
              </a:ext>
            </a:extLst>
          </p:cNvPr>
          <p:cNvSpPr>
            <a:spLocks noGrp="1"/>
          </p:cNvSpPr>
          <p:nvPr>
            <p:ph type="title" idx="5"/>
          </p:nvPr>
        </p:nvSpPr>
        <p:spPr>
          <a:xfrm>
            <a:off x="1010117" y="1433138"/>
            <a:ext cx="2979000" cy="695700"/>
          </a:xfrm>
        </p:spPr>
        <p:txBody>
          <a:bodyPr/>
          <a:lstStyle/>
          <a:p>
            <a:pPr algn="ctr"/>
            <a:r>
              <a:rPr lang="en-US" dirty="0"/>
              <a:t>Strength Overuse</a:t>
            </a:r>
          </a:p>
        </p:txBody>
      </p:sp>
      <p:sp>
        <p:nvSpPr>
          <p:cNvPr id="8" name="Title 7">
            <a:extLst>
              <a:ext uri="{FF2B5EF4-FFF2-40B4-BE49-F238E27FC236}">
                <a16:creationId xmlns:a16="http://schemas.microsoft.com/office/drawing/2014/main" id="{946F7748-D72E-4EC7-A698-27EDEDD96F8E}"/>
              </a:ext>
            </a:extLst>
          </p:cNvPr>
          <p:cNvSpPr>
            <a:spLocks noGrp="1"/>
          </p:cNvSpPr>
          <p:nvPr>
            <p:ph type="title" idx="6"/>
          </p:nvPr>
        </p:nvSpPr>
        <p:spPr>
          <a:xfrm>
            <a:off x="4503633" y="1515375"/>
            <a:ext cx="2979000" cy="695700"/>
          </a:xfrm>
        </p:spPr>
        <p:txBody>
          <a:bodyPr/>
          <a:lstStyle/>
          <a:p>
            <a:pPr algn="ctr"/>
            <a:r>
              <a:rPr lang="en-US" dirty="0"/>
              <a:t>Strength Underuse</a:t>
            </a:r>
          </a:p>
        </p:txBody>
      </p:sp>
      <p:sp>
        <p:nvSpPr>
          <p:cNvPr id="11" name="Text Placeholder 10">
            <a:extLst>
              <a:ext uri="{FF2B5EF4-FFF2-40B4-BE49-F238E27FC236}">
                <a16:creationId xmlns:a16="http://schemas.microsoft.com/office/drawing/2014/main" id="{881C9F5B-6394-40AE-920D-1F1256E20675}"/>
              </a:ext>
            </a:extLst>
          </p:cNvPr>
          <p:cNvSpPr>
            <a:spLocks noGrp="1"/>
          </p:cNvSpPr>
          <p:nvPr>
            <p:ph type="body" idx="9"/>
          </p:nvPr>
        </p:nvSpPr>
        <p:spPr>
          <a:xfrm>
            <a:off x="8123209" y="2106299"/>
            <a:ext cx="2979000" cy="3999825"/>
          </a:xfrm>
        </p:spPr>
        <p:txBody>
          <a:bodyPr/>
          <a:lstStyle/>
          <a:p>
            <a:r>
              <a:rPr lang="en-US" dirty="0">
                <a:solidFill>
                  <a:schemeClr val="tx1"/>
                </a:solidFill>
              </a:rPr>
              <a:t>Misuse of </a:t>
            </a:r>
            <a:r>
              <a:rPr lang="en-US" b="1" dirty="0" err="1">
                <a:solidFill>
                  <a:schemeClr val="tx1"/>
                </a:solidFill>
              </a:rPr>
              <a:t>humour</a:t>
            </a:r>
            <a:endParaRPr lang="en-US" b="1" dirty="0">
              <a:solidFill>
                <a:schemeClr val="tx1"/>
              </a:solidFill>
            </a:endParaRPr>
          </a:p>
          <a:p>
            <a:pPr marL="107950" indent="0">
              <a:buNone/>
            </a:pPr>
            <a:r>
              <a:rPr lang="en-US" dirty="0">
                <a:solidFill>
                  <a:schemeClr val="tx1"/>
                </a:solidFill>
              </a:rPr>
              <a:t>→ using jokes to hurt or harm others</a:t>
            </a:r>
          </a:p>
          <a:p>
            <a:r>
              <a:rPr lang="en-US" dirty="0">
                <a:solidFill>
                  <a:schemeClr val="tx1"/>
                </a:solidFill>
              </a:rPr>
              <a:t>Misuse of </a:t>
            </a:r>
            <a:r>
              <a:rPr lang="en-US" b="1" dirty="0">
                <a:solidFill>
                  <a:schemeClr val="tx1"/>
                </a:solidFill>
              </a:rPr>
              <a:t>teamwork</a:t>
            </a:r>
          </a:p>
          <a:p>
            <a:pPr marL="107950" indent="0">
              <a:buNone/>
            </a:pPr>
            <a:r>
              <a:rPr lang="en-US" dirty="0">
                <a:solidFill>
                  <a:schemeClr val="tx1"/>
                </a:solidFill>
              </a:rPr>
              <a:t>→ goes along with others’ ideas, if they don’t feel right</a:t>
            </a:r>
          </a:p>
          <a:p>
            <a:r>
              <a:rPr lang="en-US" dirty="0">
                <a:solidFill>
                  <a:schemeClr val="tx1"/>
                </a:solidFill>
              </a:rPr>
              <a:t>Misuse of </a:t>
            </a:r>
            <a:r>
              <a:rPr lang="en-US" b="1" dirty="0">
                <a:solidFill>
                  <a:schemeClr val="tx1"/>
                </a:solidFill>
              </a:rPr>
              <a:t>confidence</a:t>
            </a:r>
          </a:p>
          <a:p>
            <a:pPr marL="107950" indent="0">
              <a:buNone/>
            </a:pPr>
            <a:r>
              <a:rPr lang="en-US" dirty="0">
                <a:solidFill>
                  <a:schemeClr val="tx1"/>
                </a:solidFill>
              </a:rPr>
              <a:t>→ jumps into situations without preparing enough</a:t>
            </a:r>
          </a:p>
          <a:p>
            <a:pPr marL="107950" indent="0">
              <a:buNone/>
            </a:pPr>
            <a:endParaRPr lang="en-US" dirty="0"/>
          </a:p>
          <a:p>
            <a:pPr marL="107950" indent="0">
              <a:buNone/>
            </a:pPr>
            <a:endParaRPr lang="en-US" dirty="0"/>
          </a:p>
          <a:p>
            <a:pPr marL="107950" indent="0">
              <a:buNone/>
            </a:pPr>
            <a:endParaRPr lang="en-US" dirty="0"/>
          </a:p>
        </p:txBody>
      </p:sp>
      <p:sp>
        <p:nvSpPr>
          <p:cNvPr id="13" name="Title 12">
            <a:extLst>
              <a:ext uri="{FF2B5EF4-FFF2-40B4-BE49-F238E27FC236}">
                <a16:creationId xmlns:a16="http://schemas.microsoft.com/office/drawing/2014/main" id="{DD468774-AD69-45D7-B517-9A3B9A76707F}"/>
              </a:ext>
            </a:extLst>
          </p:cNvPr>
          <p:cNvSpPr>
            <a:spLocks noGrp="1"/>
          </p:cNvSpPr>
          <p:nvPr>
            <p:ph type="title" idx="14"/>
          </p:nvPr>
        </p:nvSpPr>
        <p:spPr>
          <a:xfrm>
            <a:off x="8185427" y="1568880"/>
            <a:ext cx="2975020" cy="642195"/>
          </a:xfrm>
        </p:spPr>
        <p:txBody>
          <a:bodyPr/>
          <a:lstStyle/>
          <a:p>
            <a:pPr algn="ctr"/>
            <a:r>
              <a:rPr lang="en-US" dirty="0"/>
              <a:t>Strength Misuse</a:t>
            </a:r>
          </a:p>
        </p:txBody>
      </p:sp>
    </p:spTree>
    <p:extLst>
      <p:ext uri="{BB962C8B-B14F-4D97-AF65-F5344CB8AC3E}">
        <p14:creationId xmlns:p14="http://schemas.microsoft.com/office/powerpoint/2010/main" val="822296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17E5-2602-4645-8571-076E2F460155}"/>
              </a:ext>
            </a:extLst>
          </p:cNvPr>
          <p:cNvSpPr>
            <a:spLocks noGrp="1"/>
          </p:cNvSpPr>
          <p:nvPr>
            <p:ph type="title"/>
          </p:nvPr>
        </p:nvSpPr>
        <p:spPr>
          <a:xfrm>
            <a:off x="2357471" y="711779"/>
            <a:ext cx="7794000" cy="763500"/>
          </a:xfrm>
        </p:spPr>
        <p:txBody>
          <a:bodyPr/>
          <a:lstStyle/>
          <a:p>
            <a:pPr algn="ctr"/>
            <a:r>
              <a:rPr lang="en-US" dirty="0"/>
              <a:t>Strength Self-Reflection and Monitoring</a:t>
            </a:r>
          </a:p>
        </p:txBody>
      </p:sp>
      <p:sp>
        <p:nvSpPr>
          <p:cNvPr id="3" name="Text Placeholder 2">
            <a:extLst>
              <a:ext uri="{FF2B5EF4-FFF2-40B4-BE49-F238E27FC236}">
                <a16:creationId xmlns:a16="http://schemas.microsoft.com/office/drawing/2014/main" id="{482BB57D-DF63-468B-A2F6-09E22289B5DF}"/>
              </a:ext>
            </a:extLst>
          </p:cNvPr>
          <p:cNvSpPr>
            <a:spLocks noGrp="1"/>
          </p:cNvSpPr>
          <p:nvPr>
            <p:ph type="body" idx="1"/>
          </p:nvPr>
        </p:nvSpPr>
        <p:spPr>
          <a:xfrm>
            <a:off x="1690930" y="1967648"/>
            <a:ext cx="4563541" cy="2894700"/>
          </a:xfrm>
        </p:spPr>
        <p:txBody>
          <a:bodyPr/>
          <a:lstStyle/>
          <a:p>
            <a:r>
              <a:rPr lang="en-US" b="1" dirty="0">
                <a:solidFill>
                  <a:schemeClr val="tx1"/>
                </a:solidFill>
              </a:rPr>
              <a:t>Daily reflection on strengths</a:t>
            </a:r>
          </a:p>
          <a:p>
            <a:r>
              <a:rPr lang="en-US" b="1" dirty="0">
                <a:solidFill>
                  <a:schemeClr val="tx1"/>
                </a:solidFill>
              </a:rPr>
              <a:t>With younger children, ask simple questions around dinner (ex., When were you kind today? What did you love to learn today?)</a:t>
            </a:r>
          </a:p>
          <a:p>
            <a:r>
              <a:rPr lang="en-US" b="1" dirty="0">
                <a:solidFill>
                  <a:schemeClr val="tx1"/>
                </a:solidFill>
              </a:rPr>
              <a:t>Can focus on one strength at a time</a:t>
            </a:r>
          </a:p>
          <a:p>
            <a:r>
              <a:rPr lang="en-US" b="1" dirty="0">
                <a:solidFill>
                  <a:schemeClr val="tx1"/>
                </a:solidFill>
              </a:rPr>
              <a:t>Older children might keep a simple reflection journal </a:t>
            </a:r>
          </a:p>
          <a:p>
            <a:r>
              <a:rPr lang="en-US" b="1" dirty="0">
                <a:solidFill>
                  <a:schemeClr val="tx1"/>
                </a:solidFill>
              </a:rPr>
              <a:t>Makes children more aware of there strengths and how they use them in different situations</a:t>
            </a:r>
          </a:p>
        </p:txBody>
      </p:sp>
      <p:pic>
        <p:nvPicPr>
          <p:cNvPr id="7" name="Graphic 6" descr="Magnifying glass">
            <a:extLst>
              <a:ext uri="{FF2B5EF4-FFF2-40B4-BE49-F238E27FC236}">
                <a16:creationId xmlns:a16="http://schemas.microsoft.com/office/drawing/2014/main" id="{52BEDBF1-B930-4B4A-8936-4844C9F484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3587" y="1967648"/>
            <a:ext cx="2872153" cy="2872153"/>
          </a:xfrm>
          <a:prstGeom prst="rect">
            <a:avLst/>
          </a:prstGeom>
        </p:spPr>
      </p:pic>
    </p:spTree>
    <p:extLst>
      <p:ext uri="{BB962C8B-B14F-4D97-AF65-F5344CB8AC3E}">
        <p14:creationId xmlns:p14="http://schemas.microsoft.com/office/powerpoint/2010/main" val="283159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64AA1-D287-4B24-A429-31271FD58F02}"/>
              </a:ext>
            </a:extLst>
          </p:cNvPr>
          <p:cNvPicPr>
            <a:picLocks noChangeAspect="1"/>
          </p:cNvPicPr>
          <p:nvPr/>
        </p:nvPicPr>
        <p:blipFill>
          <a:blip r:embed="rId3"/>
          <a:stretch>
            <a:fillRect/>
          </a:stretch>
        </p:blipFill>
        <p:spPr>
          <a:xfrm>
            <a:off x="1028674" y="137862"/>
            <a:ext cx="4869708" cy="6681197"/>
          </a:xfrm>
          <a:prstGeom prst="rect">
            <a:avLst/>
          </a:prstGeom>
        </p:spPr>
      </p:pic>
      <p:pic>
        <p:nvPicPr>
          <p:cNvPr id="5" name="Picture 4">
            <a:extLst>
              <a:ext uri="{FF2B5EF4-FFF2-40B4-BE49-F238E27FC236}">
                <a16:creationId xmlns:a16="http://schemas.microsoft.com/office/drawing/2014/main" id="{0D4FE8A3-9F48-4DA8-9BA1-2FDB891EB212}"/>
              </a:ext>
            </a:extLst>
          </p:cNvPr>
          <p:cNvPicPr>
            <a:picLocks noChangeAspect="1"/>
          </p:cNvPicPr>
          <p:nvPr/>
        </p:nvPicPr>
        <p:blipFill>
          <a:blip r:embed="rId4"/>
          <a:stretch>
            <a:fillRect/>
          </a:stretch>
        </p:blipFill>
        <p:spPr>
          <a:xfrm>
            <a:off x="6293620" y="370315"/>
            <a:ext cx="4515059" cy="6448744"/>
          </a:xfrm>
          <a:prstGeom prst="rect">
            <a:avLst/>
          </a:prstGeom>
        </p:spPr>
      </p:pic>
      <p:sp>
        <p:nvSpPr>
          <p:cNvPr id="2" name="TextBox 1">
            <a:extLst>
              <a:ext uri="{FF2B5EF4-FFF2-40B4-BE49-F238E27FC236}">
                <a16:creationId xmlns:a16="http://schemas.microsoft.com/office/drawing/2014/main" id="{CDA95C9F-1B4C-4C34-A121-7A62413DED84}"/>
              </a:ext>
            </a:extLst>
          </p:cNvPr>
          <p:cNvSpPr txBox="1"/>
          <p:nvPr/>
        </p:nvSpPr>
        <p:spPr>
          <a:xfrm>
            <a:off x="693336" y="6109398"/>
            <a:ext cx="3748035" cy="307777"/>
          </a:xfrm>
          <a:prstGeom prst="rect">
            <a:avLst/>
          </a:prstGeom>
          <a:noFill/>
        </p:spPr>
        <p:txBody>
          <a:bodyPr wrap="square" rtlCol="0">
            <a:spAutoFit/>
          </a:bodyPr>
          <a:lstStyle/>
          <a:p>
            <a:r>
              <a:rPr lang="en-US" dirty="0"/>
              <a:t>(O’Neill, 2023, p. 149-150)</a:t>
            </a:r>
          </a:p>
        </p:txBody>
      </p:sp>
    </p:spTree>
    <p:extLst>
      <p:ext uri="{BB962C8B-B14F-4D97-AF65-F5344CB8AC3E}">
        <p14:creationId xmlns:p14="http://schemas.microsoft.com/office/powerpoint/2010/main" val="2691593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659ECC-1527-40C3-BC5F-3690773EE297}"/>
              </a:ext>
            </a:extLst>
          </p:cNvPr>
          <p:cNvPicPr>
            <a:picLocks noChangeAspect="1"/>
          </p:cNvPicPr>
          <p:nvPr/>
        </p:nvPicPr>
        <p:blipFill>
          <a:blip r:embed="rId3"/>
          <a:stretch>
            <a:fillRect/>
          </a:stretch>
        </p:blipFill>
        <p:spPr>
          <a:xfrm>
            <a:off x="3145134" y="123255"/>
            <a:ext cx="4463807" cy="6986039"/>
          </a:xfrm>
          <a:prstGeom prst="rect">
            <a:avLst/>
          </a:prstGeom>
        </p:spPr>
      </p:pic>
    </p:spTree>
    <p:extLst>
      <p:ext uri="{BB962C8B-B14F-4D97-AF65-F5344CB8AC3E}">
        <p14:creationId xmlns:p14="http://schemas.microsoft.com/office/powerpoint/2010/main" val="217458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17E5-2602-4645-8571-076E2F460155}"/>
              </a:ext>
            </a:extLst>
          </p:cNvPr>
          <p:cNvSpPr>
            <a:spLocks noGrp="1"/>
          </p:cNvSpPr>
          <p:nvPr>
            <p:ph type="title"/>
          </p:nvPr>
        </p:nvSpPr>
        <p:spPr>
          <a:xfrm>
            <a:off x="2087325" y="786113"/>
            <a:ext cx="7794000" cy="763500"/>
          </a:xfrm>
        </p:spPr>
        <p:txBody>
          <a:bodyPr/>
          <a:lstStyle/>
          <a:p>
            <a:pPr algn="ctr"/>
            <a:r>
              <a:rPr lang="en-US" dirty="0"/>
              <a:t>Using a Strength in a New Way</a:t>
            </a:r>
            <a:br>
              <a:rPr lang="en-US" dirty="0"/>
            </a:br>
            <a:r>
              <a:rPr lang="en-US" sz="1500" dirty="0"/>
              <a:t>(Gander et al., 2013, Seligman et al, 2005)</a:t>
            </a:r>
          </a:p>
        </p:txBody>
      </p:sp>
      <p:sp>
        <p:nvSpPr>
          <p:cNvPr id="3" name="Text Placeholder 2">
            <a:extLst>
              <a:ext uri="{FF2B5EF4-FFF2-40B4-BE49-F238E27FC236}">
                <a16:creationId xmlns:a16="http://schemas.microsoft.com/office/drawing/2014/main" id="{482BB57D-DF63-468B-A2F6-09E22289B5DF}"/>
              </a:ext>
            </a:extLst>
          </p:cNvPr>
          <p:cNvSpPr>
            <a:spLocks noGrp="1"/>
          </p:cNvSpPr>
          <p:nvPr>
            <p:ph type="body" idx="1"/>
          </p:nvPr>
        </p:nvSpPr>
        <p:spPr>
          <a:xfrm>
            <a:off x="1284602" y="2207977"/>
            <a:ext cx="3931635" cy="2894700"/>
          </a:xfrm>
        </p:spPr>
        <p:txBody>
          <a:bodyPr/>
          <a:lstStyle/>
          <a:p>
            <a:r>
              <a:rPr lang="en-US" b="1" dirty="0">
                <a:solidFill>
                  <a:schemeClr val="tx1"/>
                </a:solidFill>
              </a:rPr>
              <a:t>Pick on a signature strength</a:t>
            </a:r>
          </a:p>
          <a:p>
            <a:r>
              <a:rPr lang="en-US" b="1" dirty="0">
                <a:solidFill>
                  <a:schemeClr val="tx1"/>
                </a:solidFill>
              </a:rPr>
              <a:t>Think of ways to use it in a new way for a week</a:t>
            </a:r>
          </a:p>
          <a:p>
            <a:r>
              <a:rPr lang="en-US" b="1" dirty="0">
                <a:solidFill>
                  <a:schemeClr val="tx1"/>
                </a:solidFill>
              </a:rPr>
              <a:t>Record in strengths diary or on a reflection sheet</a:t>
            </a:r>
          </a:p>
          <a:p>
            <a:r>
              <a:rPr lang="en-US" b="1" dirty="0">
                <a:solidFill>
                  <a:schemeClr val="tx1"/>
                </a:solidFill>
              </a:rPr>
              <a:t>Review with your child: what went well?</a:t>
            </a:r>
          </a:p>
          <a:p>
            <a:r>
              <a:rPr lang="en-US" b="1" dirty="0">
                <a:solidFill>
                  <a:schemeClr val="tx1"/>
                </a:solidFill>
              </a:rPr>
              <a:t>You can also use this to develop a </a:t>
            </a:r>
            <a:r>
              <a:rPr lang="en-US" b="1" u="sng" dirty="0">
                <a:solidFill>
                  <a:schemeClr val="tx1"/>
                </a:solidFill>
              </a:rPr>
              <a:t>lower strength </a:t>
            </a:r>
            <a:r>
              <a:rPr lang="en-US" b="1" dirty="0">
                <a:solidFill>
                  <a:schemeClr val="tx1"/>
                </a:solidFill>
              </a:rPr>
              <a:t>(i.e., self-regulation)</a:t>
            </a:r>
          </a:p>
        </p:txBody>
      </p:sp>
      <p:pic>
        <p:nvPicPr>
          <p:cNvPr id="4" name="Picture 3">
            <a:extLst>
              <a:ext uri="{FF2B5EF4-FFF2-40B4-BE49-F238E27FC236}">
                <a16:creationId xmlns:a16="http://schemas.microsoft.com/office/drawing/2014/main" id="{3227E886-7351-4611-B38A-82DF5DA78042}"/>
              </a:ext>
            </a:extLst>
          </p:cNvPr>
          <p:cNvPicPr>
            <a:picLocks noChangeAspect="1"/>
          </p:cNvPicPr>
          <p:nvPr/>
        </p:nvPicPr>
        <p:blipFill>
          <a:blip r:embed="rId3"/>
          <a:stretch>
            <a:fillRect/>
          </a:stretch>
        </p:blipFill>
        <p:spPr>
          <a:xfrm>
            <a:off x="6235441" y="1687905"/>
            <a:ext cx="3398815" cy="5029636"/>
          </a:xfrm>
          <a:prstGeom prst="rect">
            <a:avLst/>
          </a:prstGeom>
        </p:spPr>
      </p:pic>
      <p:sp>
        <p:nvSpPr>
          <p:cNvPr id="5" name="Rectangle 4">
            <a:extLst>
              <a:ext uri="{FF2B5EF4-FFF2-40B4-BE49-F238E27FC236}">
                <a16:creationId xmlns:a16="http://schemas.microsoft.com/office/drawing/2014/main" id="{9D398C38-6B3C-4D2D-B436-F29473661C27}"/>
              </a:ext>
            </a:extLst>
          </p:cNvPr>
          <p:cNvSpPr/>
          <p:nvPr/>
        </p:nvSpPr>
        <p:spPr>
          <a:xfrm>
            <a:off x="6511996" y="6548056"/>
            <a:ext cx="1925527" cy="307777"/>
          </a:xfrm>
          <a:prstGeom prst="rect">
            <a:avLst/>
          </a:prstGeom>
        </p:spPr>
        <p:txBody>
          <a:bodyPr wrap="none">
            <a:spAutoFit/>
          </a:bodyPr>
          <a:lstStyle/>
          <a:p>
            <a:r>
              <a:rPr lang="en-US" dirty="0"/>
              <a:t>(O’Neill, 2023, p. 151)</a:t>
            </a:r>
          </a:p>
        </p:txBody>
      </p:sp>
    </p:spTree>
    <p:extLst>
      <p:ext uri="{BB962C8B-B14F-4D97-AF65-F5344CB8AC3E}">
        <p14:creationId xmlns:p14="http://schemas.microsoft.com/office/powerpoint/2010/main" val="380342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C1BC-557E-4752-8CF7-FF16B1100115}"/>
              </a:ext>
            </a:extLst>
          </p:cNvPr>
          <p:cNvPicPr>
            <a:picLocks noChangeAspect="1"/>
          </p:cNvPicPr>
          <p:nvPr/>
        </p:nvPicPr>
        <p:blipFill>
          <a:blip r:embed="rId2"/>
          <a:stretch>
            <a:fillRect/>
          </a:stretch>
        </p:blipFill>
        <p:spPr>
          <a:xfrm>
            <a:off x="3188718" y="68289"/>
            <a:ext cx="5814564" cy="6721422"/>
          </a:xfrm>
          <a:prstGeom prst="rect">
            <a:avLst/>
          </a:prstGeom>
        </p:spPr>
      </p:pic>
    </p:spTree>
    <p:extLst>
      <p:ext uri="{BB962C8B-B14F-4D97-AF65-F5344CB8AC3E}">
        <p14:creationId xmlns:p14="http://schemas.microsoft.com/office/powerpoint/2010/main" val="4107802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Muscular arm">
            <a:extLst>
              <a:ext uri="{FF2B5EF4-FFF2-40B4-BE49-F238E27FC236}">
                <a16:creationId xmlns:a16="http://schemas.microsoft.com/office/drawing/2014/main" id="{0FB0C092-69AE-4112-BCDB-5AA0A54EBF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0735" y="718458"/>
            <a:ext cx="914400" cy="914400"/>
          </a:xfrm>
          <a:prstGeom prst="rect">
            <a:avLst/>
          </a:prstGeom>
        </p:spPr>
      </p:pic>
      <p:sp>
        <p:nvSpPr>
          <p:cNvPr id="7" name="TextBox 6">
            <a:extLst>
              <a:ext uri="{FF2B5EF4-FFF2-40B4-BE49-F238E27FC236}">
                <a16:creationId xmlns:a16="http://schemas.microsoft.com/office/drawing/2014/main" id="{73A5BC41-6249-43D3-A99B-E1AE24EFF509}"/>
              </a:ext>
            </a:extLst>
          </p:cNvPr>
          <p:cNvSpPr txBox="1"/>
          <p:nvPr/>
        </p:nvSpPr>
        <p:spPr>
          <a:xfrm>
            <a:off x="1426865" y="1175658"/>
            <a:ext cx="10352619" cy="3077766"/>
          </a:xfrm>
          <a:prstGeom prst="rect">
            <a:avLst/>
          </a:prstGeom>
          <a:noFill/>
        </p:spPr>
        <p:txBody>
          <a:bodyPr wrap="square" rtlCol="0">
            <a:spAutoFit/>
          </a:bodyPr>
          <a:lstStyle/>
          <a:p>
            <a:pPr algn="ctr"/>
            <a:r>
              <a:rPr lang="en-US" sz="2000" b="1" dirty="0"/>
              <a:t>Examples of Using a Strength in a New Way</a:t>
            </a:r>
          </a:p>
          <a:p>
            <a:pPr algn="ctr"/>
            <a:endParaRPr lang="en-US" sz="2000" b="1" dirty="0"/>
          </a:p>
          <a:p>
            <a:r>
              <a:rPr lang="en-US" sz="2000" b="1" dirty="0"/>
              <a:t>Creativity</a:t>
            </a:r>
            <a:r>
              <a:rPr lang="en-US" sz="2000" dirty="0"/>
              <a:t> → Solves a problem at home in a unique way (e.g., chore chart as a game)</a:t>
            </a:r>
          </a:p>
          <a:p>
            <a:r>
              <a:rPr lang="en-US" sz="2000" b="1" dirty="0"/>
              <a:t>Kindness</a:t>
            </a:r>
            <a:r>
              <a:rPr lang="en-US" sz="2000" dirty="0"/>
              <a:t> → Helps a new student feel welcome</a:t>
            </a:r>
          </a:p>
          <a:p>
            <a:r>
              <a:rPr lang="en-US" sz="2000" b="1" dirty="0"/>
              <a:t>Leadership</a:t>
            </a:r>
            <a:r>
              <a:rPr lang="en-US" sz="2000" dirty="0"/>
              <a:t> → Organizes a group activity during recess, not just taking the lead in class</a:t>
            </a:r>
          </a:p>
          <a:p>
            <a:r>
              <a:rPr lang="en-US" sz="2000" b="1" dirty="0"/>
              <a:t>Teamwork</a:t>
            </a:r>
            <a:r>
              <a:rPr lang="en-US" sz="2000" dirty="0"/>
              <a:t> → Works with parents to plan a family night</a:t>
            </a:r>
          </a:p>
          <a:p>
            <a:r>
              <a:rPr lang="en-US" sz="2000" b="1" dirty="0"/>
              <a:t>Curiosity</a:t>
            </a:r>
            <a:r>
              <a:rPr lang="en-US" sz="2000" dirty="0"/>
              <a:t> → Asks thoughtful questions to understand a friend’s feelings</a:t>
            </a:r>
          </a:p>
          <a:p>
            <a:r>
              <a:rPr lang="en-US" sz="2000" b="1" dirty="0"/>
              <a:t>Bravery</a:t>
            </a:r>
            <a:r>
              <a:rPr lang="en-US" sz="2000" dirty="0"/>
              <a:t> → Tries a new food or joins a new club</a:t>
            </a:r>
          </a:p>
          <a:p>
            <a:r>
              <a:rPr lang="en-US" sz="2000" b="1" dirty="0" err="1"/>
              <a:t>Humour</a:t>
            </a:r>
            <a:r>
              <a:rPr lang="en-US" sz="2000" dirty="0"/>
              <a:t> → Uses jokes to cheer up a sad friend, not just to be silly</a:t>
            </a:r>
          </a:p>
          <a:p>
            <a:endParaRPr lang="en-US" dirty="0"/>
          </a:p>
        </p:txBody>
      </p:sp>
    </p:spTree>
    <p:extLst>
      <p:ext uri="{BB962C8B-B14F-4D97-AF65-F5344CB8AC3E}">
        <p14:creationId xmlns:p14="http://schemas.microsoft.com/office/powerpoint/2010/main" val="154568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FEC13-9646-456E-BA59-9299EC38C13C}"/>
              </a:ext>
            </a:extLst>
          </p:cNvPr>
          <p:cNvPicPr>
            <a:picLocks noChangeAspect="1"/>
          </p:cNvPicPr>
          <p:nvPr/>
        </p:nvPicPr>
        <p:blipFill>
          <a:blip r:embed="rId3"/>
          <a:stretch>
            <a:fillRect/>
          </a:stretch>
        </p:blipFill>
        <p:spPr>
          <a:xfrm>
            <a:off x="0" y="0"/>
            <a:ext cx="12205379" cy="6928338"/>
          </a:xfrm>
          <a:prstGeom prst="rect">
            <a:avLst/>
          </a:prstGeom>
        </p:spPr>
      </p:pic>
      <p:sp>
        <p:nvSpPr>
          <p:cNvPr id="4" name="AutoShape 2" descr="Image preview">
            <a:extLst>
              <a:ext uri="{FF2B5EF4-FFF2-40B4-BE49-F238E27FC236}">
                <a16:creationId xmlns:a16="http://schemas.microsoft.com/office/drawing/2014/main" id="{5E1D5CFF-E747-4410-864B-CA620582E0DB}"/>
              </a:ext>
            </a:extLst>
          </p:cNvPr>
          <p:cNvSpPr>
            <a:spLocks noGrp="1" noChangeAspect="1" noChangeArrowheads="1"/>
          </p:cNvSpPr>
          <p:nvPr>
            <p:ph type="ctrTitle"/>
          </p:nvPr>
        </p:nvSpPr>
        <p:spPr bwMode="auto">
          <a:xfrm>
            <a:off x="-105508" y="5024176"/>
            <a:ext cx="12403016" cy="3210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4000" b="1" i="1" dirty="0">
                <a:solidFill>
                  <a:schemeClr val="bg1"/>
                </a:solidFill>
              </a:rPr>
              <a:t>Grateful and humbled to be a guest on the beautiful and unceded territory of the Lheidli T’Enneh. </a:t>
            </a:r>
            <a:br>
              <a:rPr lang="en-US" sz="4000" dirty="0">
                <a:solidFill>
                  <a:schemeClr val="bg1"/>
                </a:solidFill>
                <a:highlight>
                  <a:srgbClr val="808080"/>
                </a:highlight>
              </a:rPr>
            </a:br>
            <a:endParaRPr lang="en-US" sz="4000" dirty="0">
              <a:solidFill>
                <a:schemeClr val="bg1"/>
              </a:solidFill>
              <a:highlight>
                <a:srgbClr val="808080"/>
              </a:highlight>
            </a:endParaRPr>
          </a:p>
        </p:txBody>
      </p:sp>
    </p:spTree>
    <p:extLst>
      <p:ext uri="{BB962C8B-B14F-4D97-AF65-F5344CB8AC3E}">
        <p14:creationId xmlns:p14="http://schemas.microsoft.com/office/powerpoint/2010/main" val="73735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17E5-2602-4645-8571-076E2F460155}"/>
              </a:ext>
            </a:extLst>
          </p:cNvPr>
          <p:cNvSpPr>
            <a:spLocks noGrp="1"/>
          </p:cNvSpPr>
          <p:nvPr>
            <p:ph type="title"/>
          </p:nvPr>
        </p:nvSpPr>
        <p:spPr/>
        <p:txBody>
          <a:bodyPr/>
          <a:lstStyle/>
          <a:p>
            <a:pPr algn="ctr"/>
            <a:r>
              <a:rPr lang="en-US" dirty="0"/>
              <a:t>Acting </a:t>
            </a:r>
            <a:r>
              <a:rPr lang="en-US" i="1" dirty="0"/>
              <a:t>As If</a:t>
            </a:r>
            <a:br>
              <a:rPr lang="en-US" i="1" dirty="0"/>
            </a:br>
            <a:r>
              <a:rPr lang="en-US" sz="1500" dirty="0"/>
              <a:t>(Adler, 1963)</a:t>
            </a:r>
            <a:endParaRPr lang="en-US" sz="1500" i="1" dirty="0"/>
          </a:p>
        </p:txBody>
      </p:sp>
      <p:sp>
        <p:nvSpPr>
          <p:cNvPr id="3" name="Text Placeholder 2">
            <a:extLst>
              <a:ext uri="{FF2B5EF4-FFF2-40B4-BE49-F238E27FC236}">
                <a16:creationId xmlns:a16="http://schemas.microsoft.com/office/drawing/2014/main" id="{482BB57D-DF63-468B-A2F6-09E22289B5DF}"/>
              </a:ext>
            </a:extLst>
          </p:cNvPr>
          <p:cNvSpPr>
            <a:spLocks noGrp="1"/>
          </p:cNvSpPr>
          <p:nvPr>
            <p:ph type="body" idx="1"/>
          </p:nvPr>
        </p:nvSpPr>
        <p:spPr/>
        <p:txBody>
          <a:bodyPr/>
          <a:lstStyle/>
          <a:p>
            <a:r>
              <a:rPr lang="en-US" dirty="0">
                <a:solidFill>
                  <a:schemeClr val="tx1"/>
                </a:solidFill>
              </a:rPr>
              <a:t>Select a strength (this can be a middle or lower strength)</a:t>
            </a:r>
          </a:p>
          <a:p>
            <a:r>
              <a:rPr lang="en-US" dirty="0">
                <a:solidFill>
                  <a:schemeClr val="tx1"/>
                </a:solidFill>
              </a:rPr>
              <a:t>Choose a situation to use this strength in a way that is just outside of your child’s comfort zone (i.e., trying a new social situation)</a:t>
            </a:r>
          </a:p>
          <a:p>
            <a:r>
              <a:rPr lang="en-US" dirty="0">
                <a:solidFill>
                  <a:schemeClr val="tx1"/>
                </a:solidFill>
              </a:rPr>
              <a:t>Help your child visualize using their strength in this situation – use the senses</a:t>
            </a:r>
          </a:p>
          <a:p>
            <a:r>
              <a:rPr lang="en-US" dirty="0">
                <a:solidFill>
                  <a:schemeClr val="tx1"/>
                </a:solidFill>
              </a:rPr>
              <a:t>Use lots of praise for the effort involved</a:t>
            </a:r>
          </a:p>
        </p:txBody>
      </p:sp>
    </p:spTree>
    <p:extLst>
      <p:ext uri="{BB962C8B-B14F-4D97-AF65-F5344CB8AC3E}">
        <p14:creationId xmlns:p14="http://schemas.microsoft.com/office/powerpoint/2010/main" val="3873312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65C9-F7D0-4AC2-ABC0-C7D70B553DE9}"/>
              </a:ext>
            </a:extLst>
          </p:cNvPr>
          <p:cNvSpPr>
            <a:spLocks noGrp="1"/>
          </p:cNvSpPr>
          <p:nvPr>
            <p:ph type="title"/>
          </p:nvPr>
        </p:nvSpPr>
        <p:spPr/>
        <p:txBody>
          <a:bodyPr/>
          <a:lstStyle/>
          <a:p>
            <a:r>
              <a:rPr lang="en-US" dirty="0"/>
              <a:t>As If: Example</a:t>
            </a:r>
          </a:p>
        </p:txBody>
      </p:sp>
      <p:sp>
        <p:nvSpPr>
          <p:cNvPr id="3" name="Text Placeholder 2">
            <a:extLst>
              <a:ext uri="{FF2B5EF4-FFF2-40B4-BE49-F238E27FC236}">
                <a16:creationId xmlns:a16="http://schemas.microsoft.com/office/drawing/2014/main" id="{A52612CD-787A-454F-ADE3-01F0CC1A2382}"/>
              </a:ext>
            </a:extLst>
          </p:cNvPr>
          <p:cNvSpPr>
            <a:spLocks noGrp="1"/>
          </p:cNvSpPr>
          <p:nvPr>
            <p:ph type="body" idx="1"/>
          </p:nvPr>
        </p:nvSpPr>
        <p:spPr>
          <a:xfrm>
            <a:off x="1235947" y="2467750"/>
            <a:ext cx="10048352" cy="2894700"/>
          </a:xfrm>
        </p:spPr>
        <p:txBody>
          <a:bodyPr/>
          <a:lstStyle/>
          <a:p>
            <a:r>
              <a:rPr lang="en-US" b="1" dirty="0">
                <a:solidFill>
                  <a:schemeClr val="tx1"/>
                </a:solidFill>
              </a:rPr>
              <a:t>Before a social event</a:t>
            </a:r>
            <a:r>
              <a:rPr lang="en-US" dirty="0">
                <a:solidFill>
                  <a:schemeClr val="tx1"/>
                </a:solidFill>
              </a:rPr>
              <a:t> (e.g., birthday party), the parent says:</a:t>
            </a:r>
            <a:br>
              <a:rPr lang="en-US" dirty="0">
                <a:solidFill>
                  <a:schemeClr val="tx1"/>
                </a:solidFill>
              </a:rPr>
            </a:br>
            <a:r>
              <a:rPr lang="en-US" i="1" dirty="0">
                <a:solidFill>
                  <a:schemeClr val="tx1"/>
                </a:solidFill>
              </a:rPr>
              <a:t>“You are so good at watching and noticing what the other kids are doing. It looks like they are having a lot of fun! I know you can join in when you feel ready.”</a:t>
            </a:r>
          </a:p>
          <a:p>
            <a:r>
              <a:rPr lang="en-US" dirty="0">
                <a:solidFill>
                  <a:schemeClr val="tx1"/>
                </a:solidFill>
              </a:rPr>
              <a:t>The parent also </a:t>
            </a:r>
            <a:r>
              <a:rPr lang="en-US" i="1" dirty="0">
                <a:solidFill>
                  <a:schemeClr val="tx1"/>
                </a:solidFill>
              </a:rPr>
              <a:t>acts</a:t>
            </a:r>
            <a:r>
              <a:rPr lang="en-US" b="1" i="1" dirty="0">
                <a:solidFill>
                  <a:schemeClr val="tx1"/>
                </a:solidFill>
              </a:rPr>
              <a:t> as if: </a:t>
            </a:r>
            <a:r>
              <a:rPr lang="en-US" dirty="0">
                <a:solidFill>
                  <a:schemeClr val="tx1"/>
                </a:solidFill>
              </a:rPr>
              <a:t>showing that they believe the situation is manageable, even if they feel anxious inside. Calm, trusting tone and body language is important.</a:t>
            </a:r>
          </a:p>
          <a:p>
            <a:r>
              <a:rPr lang="en-US" b="1" dirty="0">
                <a:solidFill>
                  <a:schemeClr val="tx1"/>
                </a:solidFill>
              </a:rPr>
              <a:t>Afterward</a:t>
            </a:r>
            <a:r>
              <a:rPr lang="en-US" dirty="0">
                <a:solidFill>
                  <a:schemeClr val="tx1"/>
                </a:solidFill>
              </a:rPr>
              <a:t>, offer praise/positive reinforcement for the child’s effort:</a:t>
            </a:r>
            <a:br>
              <a:rPr lang="en-US" dirty="0">
                <a:solidFill>
                  <a:schemeClr val="tx1"/>
                </a:solidFill>
              </a:rPr>
            </a:br>
            <a:r>
              <a:rPr lang="en-US" i="1" dirty="0">
                <a:solidFill>
                  <a:schemeClr val="tx1"/>
                </a:solidFill>
              </a:rPr>
              <a:t>“You had so much fun playing tag with the other kids! I could see you watching and deciding the right time to join in - that was smart thinking!”</a:t>
            </a:r>
            <a:endParaRPr lang="en-US" dirty="0">
              <a:solidFill>
                <a:schemeClr val="tx1"/>
              </a:solidFill>
            </a:endParaRPr>
          </a:p>
          <a:p>
            <a:endParaRPr lang="en-US" dirty="0"/>
          </a:p>
        </p:txBody>
      </p:sp>
      <p:pic>
        <p:nvPicPr>
          <p:cNvPr id="5" name="Graphic 4" descr="Children">
            <a:extLst>
              <a:ext uri="{FF2B5EF4-FFF2-40B4-BE49-F238E27FC236}">
                <a16:creationId xmlns:a16="http://schemas.microsoft.com/office/drawing/2014/main" id="{C8661ABE-026C-4A35-B7C9-16BE9E5473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2154" y="1039717"/>
            <a:ext cx="1408444" cy="1408444"/>
          </a:xfrm>
          <a:prstGeom prst="rect">
            <a:avLst/>
          </a:prstGeom>
        </p:spPr>
      </p:pic>
      <p:pic>
        <p:nvPicPr>
          <p:cNvPr id="7" name="Graphic 6" descr="Balloons">
            <a:extLst>
              <a:ext uri="{FF2B5EF4-FFF2-40B4-BE49-F238E27FC236}">
                <a16:creationId xmlns:a16="http://schemas.microsoft.com/office/drawing/2014/main" id="{1E49D637-CCC4-402D-B276-3A59B608FD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0199" y="571356"/>
            <a:ext cx="914400" cy="914400"/>
          </a:xfrm>
          <a:prstGeom prst="rect">
            <a:avLst/>
          </a:prstGeom>
        </p:spPr>
      </p:pic>
    </p:spTree>
    <p:extLst>
      <p:ext uri="{BB962C8B-B14F-4D97-AF65-F5344CB8AC3E}">
        <p14:creationId xmlns:p14="http://schemas.microsoft.com/office/powerpoint/2010/main" val="1805883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C5BE56-D2A2-4066-B141-918545299473}"/>
              </a:ext>
            </a:extLst>
          </p:cNvPr>
          <p:cNvPicPr>
            <a:picLocks noChangeAspect="1"/>
          </p:cNvPicPr>
          <p:nvPr/>
        </p:nvPicPr>
        <p:blipFill>
          <a:blip r:embed="rId3"/>
          <a:stretch>
            <a:fillRect/>
          </a:stretch>
        </p:blipFill>
        <p:spPr>
          <a:xfrm>
            <a:off x="1218371" y="190219"/>
            <a:ext cx="4257981" cy="5982286"/>
          </a:xfrm>
          <a:prstGeom prst="rect">
            <a:avLst/>
          </a:prstGeom>
        </p:spPr>
      </p:pic>
      <p:pic>
        <p:nvPicPr>
          <p:cNvPr id="3" name="Picture 2">
            <a:extLst>
              <a:ext uri="{FF2B5EF4-FFF2-40B4-BE49-F238E27FC236}">
                <a16:creationId xmlns:a16="http://schemas.microsoft.com/office/drawing/2014/main" id="{A6217C40-3523-4601-9121-96075A89A96E}"/>
              </a:ext>
            </a:extLst>
          </p:cNvPr>
          <p:cNvPicPr>
            <a:picLocks noChangeAspect="1"/>
          </p:cNvPicPr>
          <p:nvPr/>
        </p:nvPicPr>
        <p:blipFill>
          <a:blip r:embed="rId4"/>
          <a:stretch>
            <a:fillRect/>
          </a:stretch>
        </p:blipFill>
        <p:spPr>
          <a:xfrm>
            <a:off x="6535333" y="182599"/>
            <a:ext cx="4226921" cy="5982286"/>
          </a:xfrm>
          <a:prstGeom prst="rect">
            <a:avLst/>
          </a:prstGeom>
        </p:spPr>
      </p:pic>
      <p:sp>
        <p:nvSpPr>
          <p:cNvPr id="4" name="TextBox 3">
            <a:extLst>
              <a:ext uri="{FF2B5EF4-FFF2-40B4-BE49-F238E27FC236}">
                <a16:creationId xmlns:a16="http://schemas.microsoft.com/office/drawing/2014/main" id="{098E8F7D-E74F-4483-8CC5-314850E00FAD}"/>
              </a:ext>
            </a:extLst>
          </p:cNvPr>
          <p:cNvSpPr txBox="1"/>
          <p:nvPr/>
        </p:nvSpPr>
        <p:spPr>
          <a:xfrm>
            <a:off x="1218371" y="6119336"/>
            <a:ext cx="10490479" cy="738664"/>
          </a:xfrm>
          <a:prstGeom prst="rect">
            <a:avLst/>
          </a:prstGeom>
          <a:noFill/>
        </p:spPr>
        <p:txBody>
          <a:bodyPr wrap="square" rtlCol="0">
            <a:spAutoFit/>
          </a:bodyPr>
          <a:lstStyle/>
          <a:p>
            <a:r>
              <a:rPr lang="en-US" dirty="0"/>
              <a:t>Autism Helper. (n.d.). </a:t>
            </a:r>
            <a:r>
              <a:rPr lang="en-US" i="1" dirty="0"/>
              <a:t>Journal prompts: Build confidence</a:t>
            </a:r>
            <a:r>
              <a:rPr lang="en-US" dirty="0"/>
              <a:t>. Teachers Pay Teachers. </a:t>
            </a:r>
            <a:r>
              <a:rPr lang="en-US" dirty="0">
                <a:hlinkClick r:id="rId5"/>
              </a:rPr>
              <a:t>https://www.teacherspayteachers.com/Product/Journal-Prompts-Build-Confidence-Autism-Helper-Strengths-Writing-Activity-Lesson-12938104</a:t>
            </a:r>
            <a:endParaRPr lang="en-US" dirty="0"/>
          </a:p>
        </p:txBody>
      </p:sp>
    </p:spTree>
    <p:extLst>
      <p:ext uri="{BB962C8B-B14F-4D97-AF65-F5344CB8AC3E}">
        <p14:creationId xmlns:p14="http://schemas.microsoft.com/office/powerpoint/2010/main" val="1371809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4DE282-723A-42AE-A392-18F0581C09C2}"/>
              </a:ext>
            </a:extLst>
          </p:cNvPr>
          <p:cNvSpPr>
            <a:spLocks noGrp="1"/>
          </p:cNvSpPr>
          <p:nvPr>
            <p:ph type="title"/>
          </p:nvPr>
        </p:nvSpPr>
        <p:spPr/>
        <p:txBody>
          <a:bodyPr/>
          <a:lstStyle/>
          <a:p>
            <a:r>
              <a:rPr lang="en-US" sz="2800" dirty="0"/>
              <a:t>Reflection: How do the attitudes of adults around your child—at home or school—help or hold back their strengths? How could a growth mindset help support your child while still honoring who they are?</a:t>
            </a:r>
            <a:br>
              <a:rPr lang="en-US" sz="2800" dirty="0"/>
            </a:br>
            <a:br>
              <a:rPr lang="en-US" sz="2800" dirty="0"/>
            </a:br>
            <a:endParaRPr lang="en-US" sz="2800" dirty="0"/>
          </a:p>
        </p:txBody>
      </p:sp>
    </p:spTree>
    <p:extLst>
      <p:ext uri="{BB962C8B-B14F-4D97-AF65-F5344CB8AC3E}">
        <p14:creationId xmlns:p14="http://schemas.microsoft.com/office/powerpoint/2010/main" val="246126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34" name="Google Shape;634;p32"/>
          <p:cNvSpPr txBox="1">
            <a:spLocks noGrp="1"/>
          </p:cNvSpPr>
          <p:nvPr>
            <p:ph type="title"/>
          </p:nvPr>
        </p:nvSpPr>
        <p:spPr>
          <a:xfrm>
            <a:off x="3200720" y="1063370"/>
            <a:ext cx="5581500" cy="1242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dirty="0"/>
              <a:t>Take Home Task:</a:t>
            </a:r>
            <a:endParaRPr dirty="0"/>
          </a:p>
        </p:txBody>
      </p:sp>
      <p:sp>
        <p:nvSpPr>
          <p:cNvPr id="635" name="Google Shape;635;p32"/>
          <p:cNvSpPr txBox="1">
            <a:spLocks noGrp="1"/>
          </p:cNvSpPr>
          <p:nvPr>
            <p:ph type="body" idx="1"/>
          </p:nvPr>
        </p:nvSpPr>
        <p:spPr>
          <a:xfrm>
            <a:off x="1626321" y="2426638"/>
            <a:ext cx="9385221" cy="2149119"/>
          </a:xfrm>
          <a:prstGeom prst="rect">
            <a:avLst/>
          </a:prstGeom>
        </p:spPr>
        <p:txBody>
          <a:bodyPr spcFirstLastPara="1" wrap="square" lIns="121900" tIns="121900" rIns="121900" bIns="121900" anchor="t" anchorCtr="0">
            <a:noAutofit/>
          </a:bodyPr>
          <a:lstStyle/>
          <a:p>
            <a:pPr marL="107950" indent="0">
              <a:buNone/>
            </a:pPr>
            <a:r>
              <a:rPr lang="en-US" b="1" dirty="0">
                <a:solidFill>
                  <a:schemeClr val="tx1"/>
                </a:solidFill>
              </a:rPr>
              <a:t>Pick one of the strategies we discussed (</a:t>
            </a:r>
            <a:r>
              <a:rPr lang="en-US" b="1" i="1" dirty="0">
                <a:solidFill>
                  <a:schemeClr val="tx1"/>
                </a:solidFill>
              </a:rPr>
              <a:t>Strength Reflection</a:t>
            </a:r>
            <a:r>
              <a:rPr lang="en-US" b="1" dirty="0">
                <a:solidFill>
                  <a:schemeClr val="tx1"/>
                </a:solidFill>
              </a:rPr>
              <a:t> </a:t>
            </a:r>
            <a:r>
              <a:rPr lang="en-US" b="1" i="1" dirty="0">
                <a:solidFill>
                  <a:schemeClr val="tx1"/>
                </a:solidFill>
              </a:rPr>
              <a:t>and Monitoring</a:t>
            </a:r>
            <a:r>
              <a:rPr lang="en-US" b="1" dirty="0">
                <a:solidFill>
                  <a:schemeClr val="tx1"/>
                </a:solidFill>
              </a:rPr>
              <a:t>, </a:t>
            </a:r>
            <a:r>
              <a:rPr lang="en-US" b="1" i="1" dirty="0">
                <a:solidFill>
                  <a:schemeClr val="tx1"/>
                </a:solidFill>
              </a:rPr>
              <a:t>Using a Strength in a New Way</a:t>
            </a:r>
            <a:r>
              <a:rPr lang="en-US" b="1" dirty="0">
                <a:solidFill>
                  <a:schemeClr val="tx1"/>
                </a:solidFill>
              </a:rPr>
              <a:t>, </a:t>
            </a:r>
            <a:r>
              <a:rPr lang="en-US" b="1" i="1" dirty="0">
                <a:solidFill>
                  <a:schemeClr val="tx1"/>
                </a:solidFill>
              </a:rPr>
              <a:t>Acting As If, Confidence Journal</a:t>
            </a:r>
            <a:r>
              <a:rPr lang="en-US" b="1" dirty="0">
                <a:solidFill>
                  <a:schemeClr val="tx1"/>
                </a:solidFill>
              </a:rPr>
              <a:t>) and try it out with your child.</a:t>
            </a:r>
          </a:p>
        </p:txBody>
      </p:sp>
      <p:grpSp>
        <p:nvGrpSpPr>
          <p:cNvPr id="636" name="Google Shape;636;p32"/>
          <p:cNvGrpSpPr/>
          <p:nvPr/>
        </p:nvGrpSpPr>
        <p:grpSpPr>
          <a:xfrm>
            <a:off x="-974406" y="-1143672"/>
            <a:ext cx="3473456" cy="3162107"/>
            <a:chOff x="-658654" y="-839660"/>
            <a:chExt cx="3473456" cy="3162107"/>
          </a:xfrm>
        </p:grpSpPr>
        <p:sp>
          <p:nvSpPr>
            <p:cNvPr id="637" name="Google Shape;637;p32"/>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2"/>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639" name="Google Shape;639;p32"/>
          <p:cNvGrpSpPr/>
          <p:nvPr/>
        </p:nvGrpSpPr>
        <p:grpSpPr>
          <a:xfrm>
            <a:off x="-322300" y="4256050"/>
            <a:ext cx="2404422" cy="3129262"/>
            <a:chOff x="-322300" y="4256050"/>
            <a:chExt cx="2404422" cy="3129262"/>
          </a:xfrm>
        </p:grpSpPr>
        <p:sp>
          <p:nvSpPr>
            <p:cNvPr id="640" name="Google Shape;640;p32"/>
            <p:cNvSpPr/>
            <p:nvPr/>
          </p:nvSpPr>
          <p:spPr>
            <a:xfrm rot="901995">
              <a:off x="7258" y="4434973"/>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2"/>
            <p:cNvSpPr/>
            <p:nvPr/>
          </p:nvSpPr>
          <p:spPr>
            <a:xfrm rot="901995">
              <a:off x="7259" y="4434974"/>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 name="Graphic 2" descr="House">
            <a:extLst>
              <a:ext uri="{FF2B5EF4-FFF2-40B4-BE49-F238E27FC236}">
                <a16:creationId xmlns:a16="http://schemas.microsoft.com/office/drawing/2014/main" id="{10E1FABC-5837-4E18-A014-7C555C88B3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6150" y="522559"/>
            <a:ext cx="914400" cy="914400"/>
          </a:xfrm>
          <a:prstGeom prst="rect">
            <a:avLst/>
          </a:prstGeom>
        </p:spPr>
      </p:pic>
      <p:pic>
        <p:nvPicPr>
          <p:cNvPr id="4" name="Graphic 3" descr="Open hand with plant">
            <a:extLst>
              <a:ext uri="{FF2B5EF4-FFF2-40B4-BE49-F238E27FC236}">
                <a16:creationId xmlns:a16="http://schemas.microsoft.com/office/drawing/2014/main" id="{CE125829-312E-4F45-9B89-E67CCB1E94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6149" y="1304825"/>
            <a:ext cx="914400" cy="914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4"/>
          <p:cNvSpPr txBox="1">
            <a:spLocks noGrp="1"/>
          </p:cNvSpPr>
          <p:nvPr>
            <p:ph type="title"/>
          </p:nvPr>
        </p:nvSpPr>
        <p:spPr>
          <a:xfrm>
            <a:off x="3305200" y="1907588"/>
            <a:ext cx="5581500" cy="896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6000"/>
              <a:t>Thank you!</a:t>
            </a:r>
            <a:endParaRPr sz="6000"/>
          </a:p>
        </p:txBody>
      </p:sp>
      <p:sp>
        <p:nvSpPr>
          <p:cNvPr id="693" name="Google Shape;693;p34"/>
          <p:cNvSpPr txBox="1">
            <a:spLocks noGrp="1"/>
          </p:cNvSpPr>
          <p:nvPr>
            <p:ph type="body" idx="1"/>
          </p:nvPr>
        </p:nvSpPr>
        <p:spPr>
          <a:xfrm>
            <a:off x="3305300" y="2965613"/>
            <a:ext cx="5581500" cy="164658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dirty="0"/>
              <a:t>Next Session: Wednesday, </a:t>
            </a:r>
            <a:r>
              <a:rPr lang="en-US" b="1"/>
              <a:t>May 28</a:t>
            </a:r>
            <a:r>
              <a:rPr lang="en-US" b="1" baseline="30000"/>
              <a:t>th</a:t>
            </a:r>
            <a:r>
              <a:rPr lang="en-US" b="1"/>
              <a:t> </a:t>
            </a:r>
            <a:endParaRPr lang="en-US" b="1" dirty="0"/>
          </a:p>
          <a:p>
            <a:pPr marL="0" lvl="0" indent="0" algn="ctr" rtl="0">
              <a:spcBef>
                <a:spcPts val="0"/>
              </a:spcBef>
              <a:spcAft>
                <a:spcPts val="0"/>
              </a:spcAft>
              <a:buNone/>
            </a:pPr>
            <a:endParaRPr lang="en-US" b="1" dirty="0"/>
          </a:p>
          <a:p>
            <a:pPr marL="0" lvl="0" indent="0" algn="ctr" rtl="0">
              <a:spcBef>
                <a:spcPts val="0"/>
              </a:spcBef>
              <a:spcAft>
                <a:spcPts val="0"/>
              </a:spcAft>
              <a:buNone/>
            </a:pPr>
            <a:r>
              <a:rPr lang="en" b="1" dirty="0"/>
              <a:t>Do you have any questions?</a:t>
            </a:r>
            <a:endParaRPr b="1" dirty="0"/>
          </a:p>
          <a:p>
            <a:pPr marL="0" lvl="0" indent="0" algn="ctr" rtl="0">
              <a:spcBef>
                <a:spcPts val="0"/>
              </a:spcBef>
              <a:spcAft>
                <a:spcPts val="0"/>
              </a:spcAft>
              <a:buNone/>
            </a:pPr>
            <a:endParaRPr dirty="0"/>
          </a:p>
          <a:p>
            <a:pPr marL="0" lvl="0" indent="0" algn="ctr" rtl="0">
              <a:spcBef>
                <a:spcPts val="0"/>
              </a:spcBef>
              <a:spcAft>
                <a:spcPts val="0"/>
              </a:spcAft>
              <a:buNone/>
            </a:pPr>
            <a:r>
              <a:rPr lang="en-US" dirty="0"/>
              <a:t>hagblom@unbc.ca</a:t>
            </a:r>
            <a:endParaRPr dirty="0"/>
          </a:p>
        </p:txBody>
      </p:sp>
      <p:grpSp>
        <p:nvGrpSpPr>
          <p:cNvPr id="694" name="Google Shape;694;p34"/>
          <p:cNvGrpSpPr/>
          <p:nvPr/>
        </p:nvGrpSpPr>
        <p:grpSpPr>
          <a:xfrm>
            <a:off x="-322662" y="4256050"/>
            <a:ext cx="2404784" cy="3129262"/>
            <a:chOff x="-322662" y="4256050"/>
            <a:chExt cx="2404784" cy="3129262"/>
          </a:xfrm>
        </p:grpSpPr>
        <p:sp>
          <p:nvSpPr>
            <p:cNvPr id="695" name="Google Shape;695;p34"/>
            <p:cNvSpPr/>
            <p:nvPr/>
          </p:nvSpPr>
          <p:spPr>
            <a:xfrm rot="901995">
              <a:off x="7258" y="4434973"/>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4"/>
            <p:cNvSpPr/>
            <p:nvPr/>
          </p:nvSpPr>
          <p:spPr>
            <a:xfrm rot="901995">
              <a:off x="6896" y="4434974"/>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7" name="Google Shape;697;p34"/>
          <p:cNvGrpSpPr/>
          <p:nvPr/>
        </p:nvGrpSpPr>
        <p:grpSpPr>
          <a:xfrm>
            <a:off x="-658654" y="-839660"/>
            <a:ext cx="3473456" cy="3162107"/>
            <a:chOff x="-658654" y="-839660"/>
            <a:chExt cx="3473456" cy="3162107"/>
          </a:xfrm>
        </p:grpSpPr>
        <p:sp>
          <p:nvSpPr>
            <p:cNvPr id="698" name="Google Shape;698;p34"/>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4"/>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4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868D1-8875-4CC2-AFCE-E308491DBCDA}"/>
              </a:ext>
            </a:extLst>
          </p:cNvPr>
          <p:cNvSpPr>
            <a:spLocks noGrp="1"/>
          </p:cNvSpPr>
          <p:nvPr>
            <p:ph type="sldNum" sz="quarter" idx="12"/>
          </p:nvPr>
        </p:nvSpPr>
        <p:spPr/>
        <p:txBody>
          <a:bodyPr/>
          <a:lstStyle/>
          <a:p>
            <a:r>
              <a:rPr lang="en-US"/>
              <a:t>PAGE </a:t>
            </a:r>
            <a:fld id="{4A9B5881-4007-4345-955A-79C2656F0C49}" type="slidenum">
              <a:rPr lang="en-US" smtClean="0"/>
              <a:pPr/>
              <a:t>26</a:t>
            </a:fld>
            <a:endParaRPr lang="en-US" dirty="0"/>
          </a:p>
        </p:txBody>
      </p:sp>
      <p:sp>
        <p:nvSpPr>
          <p:cNvPr id="4" name="TextBox 3">
            <a:extLst>
              <a:ext uri="{FF2B5EF4-FFF2-40B4-BE49-F238E27FC236}">
                <a16:creationId xmlns:a16="http://schemas.microsoft.com/office/drawing/2014/main" id="{A815417B-F294-431D-85D2-859478C790A0}"/>
              </a:ext>
            </a:extLst>
          </p:cNvPr>
          <p:cNvSpPr txBox="1"/>
          <p:nvPr/>
        </p:nvSpPr>
        <p:spPr>
          <a:xfrm>
            <a:off x="242887" y="155904"/>
            <a:ext cx="11706225" cy="4308872"/>
          </a:xfrm>
          <a:prstGeom prst="rect">
            <a:avLst/>
          </a:prstGeom>
          <a:solidFill>
            <a:schemeClr val="bg1"/>
          </a:solidFill>
        </p:spPr>
        <p:txBody>
          <a:bodyPr wrap="square" rtlCol="0">
            <a:spAutoFit/>
          </a:bodyPr>
          <a:lstStyle/>
          <a:p>
            <a:r>
              <a:rPr lang="en-GB" sz="1400" b="1" dirty="0"/>
              <a:t>References</a:t>
            </a:r>
            <a:endParaRPr lang="en-US" sz="1400" dirty="0"/>
          </a:p>
          <a:p>
            <a:r>
              <a:rPr lang="en-GB" sz="1200" b="1" dirty="0"/>
              <a:t> </a:t>
            </a:r>
            <a:endParaRPr lang="en-US" sz="1200" dirty="0"/>
          </a:p>
          <a:p>
            <a:endParaRPr lang="en-US" sz="1200" dirty="0"/>
          </a:p>
          <a:p>
            <a:r>
              <a:rPr lang="en-US" sz="1200" dirty="0"/>
              <a:t>Adler, A. (1963). </a:t>
            </a:r>
            <a:r>
              <a:rPr lang="en-US" sz="1200" i="1" dirty="0"/>
              <a:t>The individual psychology of Alfred Adler: A systematic presentation in selections from his writings</a:t>
            </a:r>
            <a:r>
              <a:rPr lang="en-US" sz="1200" dirty="0"/>
              <a:t> (H. L. </a:t>
            </a:r>
            <a:r>
              <a:rPr lang="en-US" sz="1200" dirty="0" err="1"/>
              <a:t>Ansbacher</a:t>
            </a:r>
            <a:r>
              <a:rPr lang="en-US" sz="1200" dirty="0"/>
              <a:t> &amp; R. R. </a:t>
            </a:r>
            <a:r>
              <a:rPr lang="en-US" sz="1200" dirty="0" err="1"/>
              <a:t>Ansbacher</a:t>
            </a:r>
            <a:r>
              <a:rPr lang="en-US" sz="1200" dirty="0"/>
              <a:t>, Eds.). Harper &amp;</a:t>
            </a:r>
          </a:p>
          <a:p>
            <a:r>
              <a:rPr lang="en-US" sz="1200" dirty="0"/>
              <a:t> 	Row.</a:t>
            </a:r>
          </a:p>
          <a:p>
            <a:r>
              <a:rPr lang="en-US" sz="1200" dirty="0"/>
              <a:t>Autism Helper. (n.d.). </a:t>
            </a:r>
            <a:r>
              <a:rPr lang="en-US" sz="1200" i="1" dirty="0"/>
              <a:t>Journal prompts: Build confidence</a:t>
            </a:r>
            <a:r>
              <a:rPr lang="en-US" sz="1200" dirty="0"/>
              <a:t>. Teachers Pay Teachers. </a:t>
            </a:r>
            <a:r>
              <a:rPr lang="en-US" sz="1200" dirty="0">
                <a:hlinkClick r:id="rId2"/>
              </a:rPr>
              <a:t>https://www.teacherspayteachers.com/Product/Journal-Prompts-Build-Confidence-</a:t>
            </a:r>
            <a:r>
              <a:rPr lang="en-US" sz="1200" u="sng" dirty="0">
                <a:hlinkClick r:id="rId2"/>
              </a:rPr>
              <a:t>	</a:t>
            </a:r>
            <a:r>
              <a:rPr lang="en-US" sz="1200" dirty="0">
                <a:hlinkClick r:id="rId2"/>
              </a:rPr>
              <a:t>Autism-Helper-Strengths-Writing-Activity-Lesson-12938104</a:t>
            </a:r>
            <a:endParaRPr lang="en-GB" sz="1200" dirty="0"/>
          </a:p>
          <a:p>
            <a:r>
              <a:rPr lang="en-US" sz="1200" dirty="0"/>
              <a:t>Buckingham, M. (2007). </a:t>
            </a:r>
            <a:r>
              <a:rPr lang="en-US" sz="1200" i="1" dirty="0"/>
              <a:t>Go put your strengths to work: 6 powerful steps to achieve outstanding performance</a:t>
            </a:r>
            <a:r>
              <a:rPr lang="en-US" sz="1200" dirty="0"/>
              <a:t>. Free Press.</a:t>
            </a:r>
          </a:p>
          <a:p>
            <a:r>
              <a:rPr lang="en-US" sz="1200" dirty="0"/>
              <a:t>	Gander, F., </a:t>
            </a:r>
            <a:r>
              <a:rPr lang="en-US" sz="1200" dirty="0" err="1"/>
              <a:t>Proyer</a:t>
            </a:r>
            <a:r>
              <a:rPr lang="en-US" sz="1200" dirty="0"/>
              <a:t>, R. T., Ruch, W., &amp; Wyss, T. (2013). </a:t>
            </a:r>
            <a:r>
              <a:rPr lang="en-US" sz="1200" i="1" dirty="0"/>
              <a:t>Strength-based positive interventions: Further evidence for their potential in enhancing well-being and 	alleviating depression</a:t>
            </a:r>
            <a:r>
              <a:rPr lang="en-US" sz="1200" dirty="0"/>
              <a:t>. Journal of Happiness Studies, 14(4), 1241–1259. </a:t>
            </a:r>
            <a:r>
              <a:rPr lang="en-US" sz="1200" dirty="0">
                <a:hlinkClick r:id="rId3"/>
              </a:rPr>
              <a:t>https://doi.org/10.1007/s10902-012-9380-0</a:t>
            </a:r>
            <a:endParaRPr lang="en-US" sz="1200" dirty="0"/>
          </a:p>
          <a:p>
            <a:r>
              <a:rPr lang="en-US" sz="1200" dirty="0"/>
              <a:t>Dweck, C. S. (2006). </a:t>
            </a:r>
            <a:r>
              <a:rPr lang="en-US" sz="1200" i="1" dirty="0"/>
              <a:t>Mindset: The new psychology of success</a:t>
            </a:r>
            <a:r>
              <a:rPr lang="en-US" sz="1200" dirty="0"/>
              <a:t>. Random House.</a:t>
            </a:r>
          </a:p>
          <a:p>
            <a:pPr indent="-457200"/>
            <a:r>
              <a:rPr lang="en-US" sz="1200" dirty="0"/>
              <a:t>Gander, F., </a:t>
            </a:r>
            <a:r>
              <a:rPr lang="en-US" sz="1200" dirty="0" err="1"/>
              <a:t>Proyer</a:t>
            </a:r>
            <a:r>
              <a:rPr lang="en-US" sz="1200" dirty="0"/>
              <a:t>, R. T., Ruch, W., &amp; Wyss, T. (2013). Strength-based positive interventions: Further evidence for their potential in enhancing well-being and alleviating 	depression. </a:t>
            </a:r>
            <a:r>
              <a:rPr lang="en-US" sz="1200" i="1" dirty="0"/>
              <a:t>Journal of Happiness Studies, 14</a:t>
            </a:r>
            <a:r>
              <a:rPr lang="en-US" sz="1200" dirty="0"/>
              <a:t>(4), 1241–1259. https://doi.org/10.1007/s10902-012-9380-0</a:t>
            </a:r>
          </a:p>
          <a:p>
            <a:r>
              <a:rPr lang="en-US" sz="1200" dirty="0"/>
              <a:t>Seligman, M. E. P., Steen, T. A., Park, N., &amp; Peterson, C. (2005). </a:t>
            </a:r>
            <a:r>
              <a:rPr lang="en-US" sz="1200" i="1" dirty="0"/>
              <a:t>Positive psychology progress: Empirical validation of interventions</a:t>
            </a:r>
            <a:r>
              <a:rPr lang="en-US" sz="1200" dirty="0"/>
              <a:t>. American Psychologist, 60(5), 410–	421. </a:t>
            </a:r>
            <a:r>
              <a:rPr lang="en-US" sz="1200" dirty="0">
                <a:hlinkClick r:id="rId4"/>
              </a:rPr>
              <a:t>https://doi.org/10.1037/0003-066X.60.5.410</a:t>
            </a:r>
            <a:endParaRPr lang="en-US" sz="1200" dirty="0"/>
          </a:p>
          <a:p>
            <a:r>
              <a:rPr lang="en-US" sz="1200" dirty="0"/>
              <a:t>Novak, R. [Kid President]. (2015, October 6). </a:t>
            </a:r>
            <a:r>
              <a:rPr lang="en-US" sz="1200" i="1" dirty="0"/>
              <a:t>For the heroes: A pep talk from Kid President</a:t>
            </a:r>
            <a:r>
              <a:rPr lang="en-US" sz="1200" dirty="0"/>
              <a:t> [Video]. YouTube. </a:t>
            </a:r>
            <a:r>
              <a:rPr lang="en-US" sz="1200" dirty="0">
                <a:hlinkClick r:id="rId5"/>
              </a:rPr>
              <a:t>https://www.youtube.com/watch?v=tgF1Enrgo2g</a:t>
            </a:r>
            <a:endParaRPr lang="en-GB" sz="1200" dirty="0"/>
          </a:p>
          <a:p>
            <a:endParaRPr lang="en-GB" sz="1200" dirty="0"/>
          </a:p>
          <a:p>
            <a:endParaRPr lang="en-US" sz="1200" dirty="0"/>
          </a:p>
          <a:p>
            <a:r>
              <a:rPr lang="en-US" sz="1200" dirty="0"/>
              <a:t> </a:t>
            </a:r>
          </a:p>
          <a:p>
            <a:r>
              <a:rPr lang="en-US" sz="1200" dirty="0"/>
              <a:t> </a:t>
            </a:r>
          </a:p>
          <a:p>
            <a:r>
              <a:rPr lang="en-GB" b="1" dirty="0"/>
              <a:t> </a:t>
            </a:r>
            <a:endParaRPr lang="en-US" dirty="0"/>
          </a:p>
          <a:p>
            <a:endParaRPr lang="en-US" dirty="0"/>
          </a:p>
        </p:txBody>
      </p:sp>
    </p:spTree>
    <p:extLst>
      <p:ext uri="{BB962C8B-B14F-4D97-AF65-F5344CB8AC3E}">
        <p14:creationId xmlns:p14="http://schemas.microsoft.com/office/powerpoint/2010/main" val="54691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24" name="Google Shape;479;p21">
            <a:extLst>
              <a:ext uri="{FF2B5EF4-FFF2-40B4-BE49-F238E27FC236}">
                <a16:creationId xmlns:a16="http://schemas.microsoft.com/office/drawing/2014/main" id="{CA8DADBF-F2D1-47B6-868A-06E6C3647BA7}"/>
              </a:ext>
            </a:extLst>
          </p:cNvPr>
          <p:cNvSpPr/>
          <p:nvPr/>
        </p:nvSpPr>
        <p:spPr>
          <a:xfrm>
            <a:off x="4394228" y="4786435"/>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23" name="Google Shape;479;p21">
            <a:extLst>
              <a:ext uri="{FF2B5EF4-FFF2-40B4-BE49-F238E27FC236}">
                <a16:creationId xmlns:a16="http://schemas.microsoft.com/office/drawing/2014/main" id="{CB518A80-F403-4146-8C29-3E57E88D73CD}"/>
              </a:ext>
            </a:extLst>
          </p:cNvPr>
          <p:cNvSpPr/>
          <p:nvPr/>
        </p:nvSpPr>
        <p:spPr>
          <a:xfrm>
            <a:off x="990600" y="4876828"/>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475" name="Google Shape;475;p21"/>
          <p:cNvSpPr/>
          <p:nvPr/>
        </p:nvSpPr>
        <p:spPr>
          <a:xfrm>
            <a:off x="8185427" y="338052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476" name="Google Shape;476;p21"/>
          <p:cNvSpPr/>
          <p:nvPr/>
        </p:nvSpPr>
        <p:spPr>
          <a:xfrm>
            <a:off x="8153400" y="2139696"/>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7" name="Google Shape;477;p21"/>
          <p:cNvSpPr/>
          <p:nvPr/>
        </p:nvSpPr>
        <p:spPr>
          <a:xfrm>
            <a:off x="4394228" y="338052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8" name="Google Shape;478;p21"/>
          <p:cNvSpPr/>
          <p:nvPr/>
        </p:nvSpPr>
        <p:spPr>
          <a:xfrm>
            <a:off x="4394228" y="2173028"/>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9" name="Google Shape;479;p21"/>
          <p:cNvSpPr/>
          <p:nvPr/>
        </p:nvSpPr>
        <p:spPr>
          <a:xfrm>
            <a:off x="990600" y="338599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480" name="Google Shape;480;p21"/>
          <p:cNvSpPr/>
          <p:nvPr/>
        </p:nvSpPr>
        <p:spPr>
          <a:xfrm>
            <a:off x="932854" y="2157494"/>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85" name="Google Shape;485;p21"/>
          <p:cNvSpPr txBox="1">
            <a:spLocks noGrp="1"/>
          </p:cNvSpPr>
          <p:nvPr>
            <p:ph type="title" idx="5"/>
          </p:nvPr>
        </p:nvSpPr>
        <p:spPr>
          <a:xfrm>
            <a:off x="4465803" y="2056346"/>
            <a:ext cx="2979000" cy="1154014"/>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2 Grounding/Check-In</a:t>
            </a:r>
            <a:endParaRPr dirty="0"/>
          </a:p>
        </p:txBody>
      </p:sp>
      <p:sp>
        <p:nvSpPr>
          <p:cNvPr id="486" name="Google Shape;486;p21"/>
          <p:cNvSpPr txBox="1">
            <a:spLocks noGrp="1"/>
          </p:cNvSpPr>
          <p:nvPr>
            <p:ph type="title" idx="6"/>
          </p:nvPr>
        </p:nvSpPr>
        <p:spPr>
          <a:xfrm>
            <a:off x="1041067" y="2507437"/>
            <a:ext cx="3424736" cy="274507"/>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1 Review of Group Norms</a:t>
            </a:r>
            <a:endParaRPr dirty="0"/>
          </a:p>
        </p:txBody>
      </p:sp>
      <p:sp>
        <p:nvSpPr>
          <p:cNvPr id="487" name="Google Shape;487;p21"/>
          <p:cNvSpPr txBox="1">
            <a:spLocks noGrp="1"/>
          </p:cNvSpPr>
          <p:nvPr>
            <p:ph type="title" idx="7"/>
          </p:nvPr>
        </p:nvSpPr>
        <p:spPr>
          <a:xfrm>
            <a:off x="4507162" y="3550684"/>
            <a:ext cx="3229795" cy="5532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5</a:t>
            </a:r>
            <a:r>
              <a:rPr lang="en-US" dirty="0"/>
              <a:t>   Strength Overuse, Underuse, and Misuse</a:t>
            </a:r>
            <a:endParaRPr dirty="0"/>
          </a:p>
        </p:txBody>
      </p:sp>
      <p:sp>
        <p:nvSpPr>
          <p:cNvPr id="488" name="Google Shape;488;p21"/>
          <p:cNvSpPr txBox="1">
            <a:spLocks noGrp="1"/>
          </p:cNvSpPr>
          <p:nvPr>
            <p:ph type="title" idx="8"/>
          </p:nvPr>
        </p:nvSpPr>
        <p:spPr>
          <a:xfrm>
            <a:off x="1079693" y="3882828"/>
            <a:ext cx="2979000" cy="361189"/>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4   </a:t>
            </a:r>
            <a:r>
              <a:rPr lang="en-US" dirty="0"/>
              <a:t>Action Stage: Developing Strengths</a:t>
            </a:r>
            <a:endParaRPr dirty="0"/>
          </a:p>
        </p:txBody>
      </p:sp>
      <p:sp>
        <p:nvSpPr>
          <p:cNvPr id="491" name="Google Shape;491;p21"/>
          <p:cNvSpPr txBox="1">
            <a:spLocks noGrp="1"/>
          </p:cNvSpPr>
          <p:nvPr>
            <p:ph type="title" idx="14"/>
          </p:nvPr>
        </p:nvSpPr>
        <p:spPr>
          <a:xfrm>
            <a:off x="8185427" y="2434094"/>
            <a:ext cx="3547775"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 3   </a:t>
            </a:r>
            <a:r>
              <a:rPr lang="en-US" dirty="0"/>
              <a:t>Group Share Out: Take Home Task Last Week – Mind Maps</a:t>
            </a:r>
            <a:endParaRPr dirty="0"/>
          </a:p>
        </p:txBody>
      </p:sp>
      <p:sp>
        <p:nvSpPr>
          <p:cNvPr id="492" name="Google Shape;492;p21"/>
          <p:cNvSpPr txBox="1">
            <a:spLocks noGrp="1"/>
          </p:cNvSpPr>
          <p:nvPr>
            <p:ph type="title" idx="15"/>
          </p:nvPr>
        </p:nvSpPr>
        <p:spPr>
          <a:xfrm>
            <a:off x="8292955" y="3527240"/>
            <a:ext cx="2979000"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6 </a:t>
            </a:r>
            <a:r>
              <a:rPr lang="en-US" dirty="0"/>
              <a:t>Tool to Regulate Strengths</a:t>
            </a:r>
            <a:endParaRPr dirty="0"/>
          </a:p>
        </p:txBody>
      </p:sp>
      <p:sp>
        <p:nvSpPr>
          <p:cNvPr id="493" name="Google Shape;493;p21"/>
          <p:cNvSpPr txBox="1">
            <a:spLocks noGrp="1"/>
          </p:cNvSpPr>
          <p:nvPr>
            <p:ph type="title"/>
          </p:nvPr>
        </p:nvSpPr>
        <p:spPr>
          <a:xfrm>
            <a:off x="380243" y="814689"/>
            <a:ext cx="112104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dirty="0"/>
              <a:t>Shape of Our Evening</a:t>
            </a:r>
            <a:endParaRPr dirty="0"/>
          </a:p>
        </p:txBody>
      </p:sp>
      <p:sp>
        <p:nvSpPr>
          <p:cNvPr id="21" name="Google Shape;492;p21">
            <a:extLst>
              <a:ext uri="{FF2B5EF4-FFF2-40B4-BE49-F238E27FC236}">
                <a16:creationId xmlns:a16="http://schemas.microsoft.com/office/drawing/2014/main" id="{0117B5D6-98B0-4715-AE35-95CA618BCFF9}"/>
              </a:ext>
            </a:extLst>
          </p:cNvPr>
          <p:cNvSpPr txBox="1">
            <a:spLocks/>
          </p:cNvSpPr>
          <p:nvPr/>
        </p:nvSpPr>
        <p:spPr>
          <a:xfrm>
            <a:off x="990600" y="4926232"/>
            <a:ext cx="3157186" cy="41583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r>
              <a:rPr lang="en-US" dirty="0"/>
              <a:t> 7   Take Home Task</a:t>
            </a:r>
          </a:p>
        </p:txBody>
      </p:sp>
      <p:sp>
        <p:nvSpPr>
          <p:cNvPr id="22" name="Google Shape;492;p21">
            <a:extLst>
              <a:ext uri="{FF2B5EF4-FFF2-40B4-BE49-F238E27FC236}">
                <a16:creationId xmlns:a16="http://schemas.microsoft.com/office/drawing/2014/main" id="{0B597C93-18D7-4FCB-8A7E-95CABFDBCE1A}"/>
              </a:ext>
            </a:extLst>
          </p:cNvPr>
          <p:cNvSpPr txBox="1">
            <a:spLocks/>
          </p:cNvSpPr>
          <p:nvPr/>
        </p:nvSpPr>
        <p:spPr>
          <a:xfrm>
            <a:off x="4480399" y="5128571"/>
            <a:ext cx="3545892" cy="27450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r>
              <a:rPr lang="en-US" dirty="0"/>
              <a:t>8   Final Thoughts &amp; Questions</a:t>
            </a:r>
          </a:p>
        </p:txBody>
      </p:sp>
      <p:pic>
        <p:nvPicPr>
          <p:cNvPr id="2" name="Picture 1">
            <a:extLst>
              <a:ext uri="{FF2B5EF4-FFF2-40B4-BE49-F238E27FC236}">
                <a16:creationId xmlns:a16="http://schemas.microsoft.com/office/drawing/2014/main" id="{ADD18D91-5B80-456C-93F1-8D299BF7EF94}"/>
              </a:ext>
            </a:extLst>
          </p:cNvPr>
          <p:cNvPicPr>
            <a:picLocks noChangeAspect="1"/>
          </p:cNvPicPr>
          <p:nvPr/>
        </p:nvPicPr>
        <p:blipFill>
          <a:blip r:embed="rId3"/>
          <a:stretch>
            <a:fillRect/>
          </a:stretch>
        </p:blipFill>
        <p:spPr>
          <a:xfrm>
            <a:off x="8153399" y="325414"/>
            <a:ext cx="914479" cy="8230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EBC2-798E-462A-81C5-1B00D1798D2E}"/>
              </a:ext>
            </a:extLst>
          </p:cNvPr>
          <p:cNvSpPr>
            <a:spLocks noGrp="1"/>
          </p:cNvSpPr>
          <p:nvPr>
            <p:ph type="title"/>
          </p:nvPr>
        </p:nvSpPr>
        <p:spPr>
          <a:xfrm>
            <a:off x="2220480" y="834718"/>
            <a:ext cx="7389300" cy="2066100"/>
          </a:xfrm>
        </p:spPr>
        <p:txBody>
          <a:bodyPr/>
          <a:lstStyle/>
          <a:p>
            <a:r>
              <a:rPr lang="en-US" dirty="0"/>
              <a:t>Disclaimer</a:t>
            </a:r>
          </a:p>
        </p:txBody>
      </p:sp>
      <p:pic>
        <p:nvPicPr>
          <p:cNvPr id="5" name="Graphic 4" descr="Warning">
            <a:extLst>
              <a:ext uri="{FF2B5EF4-FFF2-40B4-BE49-F238E27FC236}">
                <a16:creationId xmlns:a16="http://schemas.microsoft.com/office/drawing/2014/main" id="{23E94955-2F39-486B-95B7-D0B2B3D82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7930" y="2348803"/>
            <a:ext cx="914400" cy="914400"/>
          </a:xfrm>
          <a:prstGeom prst="rect">
            <a:avLst/>
          </a:prstGeom>
        </p:spPr>
      </p:pic>
      <p:sp>
        <p:nvSpPr>
          <p:cNvPr id="6" name="TextBox 5">
            <a:extLst>
              <a:ext uri="{FF2B5EF4-FFF2-40B4-BE49-F238E27FC236}">
                <a16:creationId xmlns:a16="http://schemas.microsoft.com/office/drawing/2014/main" id="{492605E7-5D50-4AB9-9C83-B7EE9780F8AD}"/>
              </a:ext>
            </a:extLst>
          </p:cNvPr>
          <p:cNvSpPr txBox="1"/>
          <p:nvPr/>
        </p:nvSpPr>
        <p:spPr>
          <a:xfrm>
            <a:off x="3848519" y="3828422"/>
            <a:ext cx="4461468" cy="834013"/>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721708D9-233E-4187-B2C2-9B68F9E1AAFA}"/>
              </a:ext>
            </a:extLst>
          </p:cNvPr>
          <p:cNvPicPr>
            <a:picLocks noChangeAspect="1"/>
          </p:cNvPicPr>
          <p:nvPr/>
        </p:nvPicPr>
        <p:blipFill>
          <a:blip r:embed="rId5"/>
          <a:stretch>
            <a:fillRect/>
          </a:stretch>
        </p:blipFill>
        <p:spPr>
          <a:xfrm>
            <a:off x="2471231" y="3530237"/>
            <a:ext cx="7249537" cy="1219370"/>
          </a:xfrm>
          <a:prstGeom prst="rect">
            <a:avLst/>
          </a:prstGeom>
        </p:spPr>
      </p:pic>
      <p:sp>
        <p:nvSpPr>
          <p:cNvPr id="9" name="TextBox 8">
            <a:extLst>
              <a:ext uri="{FF2B5EF4-FFF2-40B4-BE49-F238E27FC236}">
                <a16:creationId xmlns:a16="http://schemas.microsoft.com/office/drawing/2014/main" id="{8BC0314E-32A3-442E-93A4-43DAF6A4FE36}"/>
              </a:ext>
            </a:extLst>
          </p:cNvPr>
          <p:cNvSpPr txBox="1"/>
          <p:nvPr/>
        </p:nvSpPr>
        <p:spPr>
          <a:xfrm>
            <a:off x="3233894" y="4816959"/>
            <a:ext cx="6276871" cy="461665"/>
          </a:xfrm>
          <a:prstGeom prst="rect">
            <a:avLst/>
          </a:prstGeom>
          <a:noFill/>
        </p:spPr>
        <p:txBody>
          <a:bodyPr wrap="square" rtlCol="0">
            <a:spAutoFit/>
          </a:bodyPr>
          <a:lstStyle/>
          <a:p>
            <a:r>
              <a:rPr lang="en-US" sz="2400" dirty="0">
                <a:hlinkClick r:id="rId6"/>
              </a:rPr>
              <a:t>https://northernbc.cmha.ca/find-help-now/</a:t>
            </a:r>
            <a:r>
              <a:rPr lang="en-US" sz="2400" dirty="0"/>
              <a:t> </a:t>
            </a:r>
          </a:p>
        </p:txBody>
      </p:sp>
    </p:spTree>
    <p:extLst>
      <p:ext uri="{BB962C8B-B14F-4D97-AF65-F5344CB8AC3E}">
        <p14:creationId xmlns:p14="http://schemas.microsoft.com/office/powerpoint/2010/main" val="408727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4"/>
          <p:cNvSpPr txBox="1">
            <a:spLocks noGrp="1"/>
          </p:cNvSpPr>
          <p:nvPr>
            <p:ph type="title"/>
          </p:nvPr>
        </p:nvSpPr>
        <p:spPr>
          <a:xfrm>
            <a:off x="2279387" y="540957"/>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dirty="0"/>
              <a:t>Group Norms</a:t>
            </a:r>
            <a:endParaRPr dirty="0"/>
          </a:p>
        </p:txBody>
      </p:sp>
      <p:pic>
        <p:nvPicPr>
          <p:cNvPr id="4" name="Picture 3">
            <a:extLst>
              <a:ext uri="{FF2B5EF4-FFF2-40B4-BE49-F238E27FC236}">
                <a16:creationId xmlns:a16="http://schemas.microsoft.com/office/drawing/2014/main" id="{AA3C7DB5-A938-4E52-A757-C7FC2DF16B0F}"/>
              </a:ext>
            </a:extLst>
          </p:cNvPr>
          <p:cNvPicPr>
            <a:picLocks noChangeAspect="1"/>
          </p:cNvPicPr>
          <p:nvPr/>
        </p:nvPicPr>
        <p:blipFill>
          <a:blip r:embed="rId3"/>
          <a:stretch>
            <a:fillRect/>
          </a:stretch>
        </p:blipFill>
        <p:spPr>
          <a:xfrm>
            <a:off x="3252317" y="1570785"/>
            <a:ext cx="5524189" cy="37164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8" name="Google Shape;508;p23"/>
          <p:cNvSpPr txBox="1">
            <a:spLocks noGrp="1"/>
          </p:cNvSpPr>
          <p:nvPr>
            <p:ph type="title"/>
          </p:nvPr>
        </p:nvSpPr>
        <p:spPr>
          <a:xfrm>
            <a:off x="2401350" y="193362"/>
            <a:ext cx="7389300" cy="4458313"/>
          </a:xfrm>
          <a:prstGeom prst="rect">
            <a:avLst/>
          </a:prstGeom>
        </p:spPr>
        <p:txBody>
          <a:bodyPr spcFirstLastPara="1" wrap="square" lIns="121900" tIns="121900" rIns="121900" bIns="121900" anchor="ctr" anchorCtr="0">
            <a:noAutofit/>
          </a:bodyPr>
          <a:lstStyle/>
          <a:p>
            <a:pPr lvl="0"/>
            <a:br>
              <a:rPr lang="en-US" sz="4800" u="sng" dirty="0">
                <a:solidFill>
                  <a:schemeClr val="tx1"/>
                </a:solidFill>
              </a:rPr>
            </a:br>
            <a:br>
              <a:rPr lang="en-US" sz="4800" u="sng" dirty="0">
                <a:solidFill>
                  <a:schemeClr val="tx1"/>
                </a:solidFill>
              </a:rPr>
            </a:br>
            <a:br>
              <a:rPr lang="en-US" sz="4800" u="sng" dirty="0">
                <a:solidFill>
                  <a:schemeClr val="tx1"/>
                </a:solidFill>
              </a:rPr>
            </a:br>
            <a:br>
              <a:rPr lang="en-US" sz="3600" dirty="0">
                <a:solidFill>
                  <a:schemeClr val="tx1"/>
                </a:solidFill>
              </a:rPr>
            </a:br>
            <a:r>
              <a:rPr lang="en-US" sz="2400" b="1" dirty="0"/>
              <a:t>💛 Let’s Begin Together</a:t>
            </a:r>
            <a:br>
              <a:rPr lang="en-US" sz="2400" b="1" dirty="0"/>
            </a:br>
            <a:br>
              <a:rPr lang="en-US" sz="2400" b="1" dirty="0"/>
            </a:br>
            <a:r>
              <a:rPr lang="en-US" sz="2400" dirty="0"/>
              <a:t>🌿 </a:t>
            </a:r>
            <a:r>
              <a:rPr lang="en-US" sz="2400" b="1" dirty="0"/>
              <a:t>Grounding Exercise</a:t>
            </a:r>
            <a:r>
              <a:rPr lang="en-US" sz="2400" dirty="0"/>
              <a:t> – Take a moment to settle in</a:t>
            </a:r>
            <a:br>
              <a:rPr lang="en-US" sz="2400" dirty="0"/>
            </a:br>
            <a:br>
              <a:rPr lang="en-US" sz="2400" dirty="0"/>
            </a:br>
            <a:r>
              <a:rPr lang="en-US" sz="2400" dirty="0"/>
              <a:t>✍️ </a:t>
            </a:r>
            <a:r>
              <a:rPr lang="en-US" sz="2400" b="1" dirty="0"/>
              <a:t>Quiet Think &amp; Write</a:t>
            </a:r>
            <a:r>
              <a:rPr lang="en-US" sz="2400" dirty="0"/>
              <a:t> – Think about a time this week when you tried something new or faced a challenge. How did it feel? What did you learn from it, even if things didn’t go perfectly? How can you use what you learned to keep getting better? </a:t>
            </a:r>
            <a:r>
              <a:rPr lang="en-US" sz="2400" i="1" dirty="0"/>
              <a:t>(5 mins)</a:t>
            </a:r>
            <a:br>
              <a:rPr lang="en-US" sz="2400" dirty="0"/>
            </a:br>
            <a:r>
              <a:rPr lang="en-US" sz="2400" dirty="0"/>
              <a:t>🗣️ </a:t>
            </a:r>
            <a:r>
              <a:rPr lang="en-US" sz="2400" b="1" dirty="0"/>
              <a:t>Group Share</a:t>
            </a:r>
            <a:r>
              <a:rPr lang="en-US" sz="2400" dirty="0"/>
              <a:t> – Let’s hear from each other (</a:t>
            </a:r>
            <a:r>
              <a:rPr lang="en-US" sz="2400" i="1" dirty="0"/>
              <a:t>10 mins</a:t>
            </a:r>
            <a:r>
              <a:rPr lang="en-US" sz="2400" dirty="0"/>
              <a:t>)</a:t>
            </a:r>
            <a:br>
              <a:rPr lang="en-US" sz="2400" dirty="0"/>
            </a:br>
            <a:br>
              <a:rPr lang="en-US" sz="2400" dirty="0"/>
            </a:br>
            <a:r>
              <a:rPr lang="en-US" sz="2400" dirty="0">
                <a:hlinkClick r:id="rId3"/>
              </a:rPr>
              <a:t>For the Heroes: A Pep Talk From Kid President (youtube.com)</a:t>
            </a:r>
            <a:endParaRPr sz="2400" dirty="0">
              <a:solidFill>
                <a:schemeClr val="dk2"/>
              </a:solidFill>
            </a:endParaRPr>
          </a:p>
        </p:txBody>
      </p:sp>
      <p:sp>
        <p:nvSpPr>
          <p:cNvPr id="509" name="Google Shape;509;p23"/>
          <p:cNvSpPr/>
          <p:nvPr/>
        </p:nvSpPr>
        <p:spPr>
          <a:xfrm>
            <a:off x="3302169" y="1192555"/>
            <a:ext cx="6143282" cy="967842"/>
          </a:xfrm>
          <a:prstGeom prst="rect">
            <a:avLst/>
          </a:prstGeom>
        </p:spPr>
        <p:txBody>
          <a:bodyPr>
            <a:prstTxWarp prst="textPlain">
              <a:avLst/>
            </a:prstTxWarp>
          </a:bodyPr>
          <a:lstStyle/>
          <a:p>
            <a:pPr lvl="0" algn="ctr"/>
            <a:endParaRPr b="0" i="0" dirty="0">
              <a:ln>
                <a:noFill/>
              </a:ln>
              <a:solidFill>
                <a:schemeClr val="dk1"/>
              </a:solidFill>
              <a:latin typeface="Nerko One"/>
            </a:endParaRPr>
          </a:p>
        </p:txBody>
      </p:sp>
      <p:grpSp>
        <p:nvGrpSpPr>
          <p:cNvPr id="510" name="Google Shape;510;p23"/>
          <p:cNvGrpSpPr/>
          <p:nvPr/>
        </p:nvGrpSpPr>
        <p:grpSpPr>
          <a:xfrm>
            <a:off x="1143580" y="359688"/>
            <a:ext cx="1752894" cy="2285199"/>
            <a:chOff x="4343113" y="193502"/>
            <a:chExt cx="1752894" cy="2285199"/>
          </a:xfrm>
        </p:grpSpPr>
        <p:sp>
          <p:nvSpPr>
            <p:cNvPr id="511" name="Google Shape;511;p23"/>
            <p:cNvSpPr/>
            <p:nvPr/>
          </p:nvSpPr>
          <p:spPr>
            <a:xfrm rot="892541">
              <a:off x="4581746" y="323300"/>
              <a:ext cx="1275629" cy="2025603"/>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23"/>
            <p:cNvSpPr/>
            <p:nvPr/>
          </p:nvSpPr>
          <p:spPr>
            <a:xfrm rot="892541">
              <a:off x="4581746" y="323300"/>
              <a:ext cx="1275629" cy="2025603"/>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4">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 name="Picture 7">
            <a:extLst>
              <a:ext uri="{FF2B5EF4-FFF2-40B4-BE49-F238E27FC236}">
                <a16:creationId xmlns:a16="http://schemas.microsoft.com/office/drawing/2014/main" id="{98BA923E-8BA0-47AE-AD12-42E1803E054F}"/>
              </a:ext>
            </a:extLst>
          </p:cNvPr>
          <p:cNvPicPr>
            <a:picLocks noChangeAspect="1"/>
          </p:cNvPicPr>
          <p:nvPr/>
        </p:nvPicPr>
        <p:blipFill>
          <a:blip r:embed="rId5"/>
          <a:stretch>
            <a:fillRect/>
          </a:stretch>
        </p:blipFill>
        <p:spPr>
          <a:xfrm>
            <a:off x="7293121" y="679257"/>
            <a:ext cx="914479" cy="8230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 name="Picture 6" descr="Premium Photo | Blank old treasure map background">
            <a:extLst>
              <a:ext uri="{FF2B5EF4-FFF2-40B4-BE49-F238E27FC236}">
                <a16:creationId xmlns:a16="http://schemas.microsoft.com/office/drawing/2014/main" id="{5255071A-9A20-45C5-A53D-0A982EF7F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91" y="-211016"/>
            <a:ext cx="12543691" cy="7726135"/>
          </a:xfrm>
          <a:prstGeom prst="rect">
            <a:avLst/>
          </a:prstGeom>
          <a:noFill/>
          <a:extLst>
            <a:ext uri="{909E8E84-426E-40DD-AFC4-6F175D3DCCD1}">
              <a14:hiddenFill xmlns:a14="http://schemas.microsoft.com/office/drawing/2010/main">
                <a:solidFill>
                  <a:srgbClr val="FFFFFF"/>
                </a:solidFill>
              </a14:hiddenFill>
            </a:ext>
          </a:extLst>
        </p:spPr>
      </p:pic>
      <p:sp>
        <p:nvSpPr>
          <p:cNvPr id="517" name="Google Shape;517;p24"/>
          <p:cNvSpPr txBox="1">
            <a:spLocks noGrp="1"/>
          </p:cNvSpPr>
          <p:nvPr>
            <p:ph type="title"/>
          </p:nvPr>
        </p:nvSpPr>
        <p:spPr>
          <a:xfrm>
            <a:off x="2023154" y="339989"/>
            <a:ext cx="7794000" cy="3006111"/>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dirty="0"/>
              <a:t>Review of Take-Home Task:</a:t>
            </a:r>
            <a:br>
              <a:rPr lang="en-US" dirty="0"/>
            </a:br>
            <a:r>
              <a:rPr lang="en-US" dirty="0"/>
              <a:t>Mind Maps</a:t>
            </a:r>
            <a:endParaRPr dirty="0"/>
          </a:p>
        </p:txBody>
      </p:sp>
    </p:spTree>
    <p:extLst>
      <p:ext uri="{BB962C8B-B14F-4D97-AF65-F5344CB8AC3E}">
        <p14:creationId xmlns:p14="http://schemas.microsoft.com/office/powerpoint/2010/main" val="2592187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49676-822D-4C56-B449-119AD32B2C6B}"/>
              </a:ext>
            </a:extLst>
          </p:cNvPr>
          <p:cNvPicPr>
            <a:picLocks noChangeAspect="1"/>
          </p:cNvPicPr>
          <p:nvPr/>
        </p:nvPicPr>
        <p:blipFill>
          <a:blip r:embed="rId3"/>
          <a:stretch>
            <a:fillRect/>
          </a:stretch>
        </p:blipFill>
        <p:spPr>
          <a:xfrm>
            <a:off x="1718269" y="133803"/>
            <a:ext cx="8825802" cy="67691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81512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ad Images – Browse 18,368,845 Stock Photos, Vectors, and Video | Adobe  Stock">
            <a:extLst>
              <a:ext uri="{FF2B5EF4-FFF2-40B4-BE49-F238E27FC236}">
                <a16:creationId xmlns:a16="http://schemas.microsoft.com/office/drawing/2014/main" id="{AEA1BB60-3047-4ED6-81DF-4A1463F27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89" y="-384350"/>
            <a:ext cx="13558579" cy="76267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288A14-582A-4DBC-BC1A-0BA987243DDE}"/>
              </a:ext>
            </a:extLst>
          </p:cNvPr>
          <p:cNvPicPr>
            <a:picLocks noChangeAspect="1"/>
          </p:cNvPicPr>
          <p:nvPr/>
        </p:nvPicPr>
        <p:blipFill>
          <a:blip r:embed="rId4"/>
          <a:stretch>
            <a:fillRect/>
          </a:stretch>
        </p:blipFill>
        <p:spPr>
          <a:xfrm>
            <a:off x="536840" y="1663712"/>
            <a:ext cx="6682641" cy="4176650"/>
          </a:xfrm>
          <a:prstGeom prst="rect">
            <a:avLst/>
          </a:prstGeom>
        </p:spPr>
      </p:pic>
      <p:pic>
        <p:nvPicPr>
          <p:cNvPr id="4" name="Graphic 3" descr="Arrow: Straight with solid fill">
            <a:extLst>
              <a:ext uri="{FF2B5EF4-FFF2-40B4-BE49-F238E27FC236}">
                <a16:creationId xmlns:a16="http://schemas.microsoft.com/office/drawing/2014/main" id="{3B30C587-F720-F4A0-55BF-06888FAE72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38923" y="3366477"/>
            <a:ext cx="2081836" cy="2081836"/>
          </a:xfrm>
          <a:prstGeom prst="rect">
            <a:avLst/>
          </a:prstGeom>
        </p:spPr>
      </p:pic>
      <p:sp>
        <p:nvSpPr>
          <p:cNvPr id="5" name="TextBox 4">
            <a:extLst>
              <a:ext uri="{FF2B5EF4-FFF2-40B4-BE49-F238E27FC236}">
                <a16:creationId xmlns:a16="http://schemas.microsoft.com/office/drawing/2014/main" id="{772DCBDD-3A81-B177-B065-88DC3E9476E0}"/>
              </a:ext>
            </a:extLst>
          </p:cNvPr>
          <p:cNvSpPr txBox="1"/>
          <p:nvPr/>
        </p:nvSpPr>
        <p:spPr>
          <a:xfrm>
            <a:off x="8720759" y="4372587"/>
            <a:ext cx="2458064" cy="461665"/>
          </a:xfrm>
          <a:prstGeom prst="rect">
            <a:avLst/>
          </a:prstGeom>
          <a:noFill/>
        </p:spPr>
        <p:txBody>
          <a:bodyPr wrap="square" rtlCol="0">
            <a:spAutoFit/>
          </a:bodyPr>
          <a:lstStyle/>
          <a:p>
            <a:r>
              <a:rPr lang="en-CA" sz="2400" dirty="0">
                <a:latin typeface="Amasis MT Pro Black" panose="02040A04050005020304" pitchFamily="18" charset="0"/>
              </a:rPr>
              <a:t>We are here.</a:t>
            </a:r>
          </a:p>
        </p:txBody>
      </p:sp>
      <p:pic>
        <p:nvPicPr>
          <p:cNvPr id="6" name="Graphic 5" descr="Map with pin">
            <a:extLst>
              <a:ext uri="{FF2B5EF4-FFF2-40B4-BE49-F238E27FC236}">
                <a16:creationId xmlns:a16="http://schemas.microsoft.com/office/drawing/2014/main" id="{F1C5B859-0442-48DA-8390-AC2B94256D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4568" y="3492995"/>
            <a:ext cx="914400" cy="914400"/>
          </a:xfrm>
          <a:prstGeom prst="rect">
            <a:avLst/>
          </a:prstGeom>
        </p:spPr>
      </p:pic>
    </p:spTree>
    <p:extLst>
      <p:ext uri="{BB962C8B-B14F-4D97-AF65-F5344CB8AC3E}">
        <p14:creationId xmlns:p14="http://schemas.microsoft.com/office/powerpoint/2010/main" val="2059879259"/>
      </p:ext>
    </p:extLst>
  </p:cSld>
  <p:clrMapOvr>
    <a:masterClrMapping/>
  </p:clrMapOvr>
</p:sld>
</file>

<file path=ppt/theme/theme1.xml><?xml version="1.0" encoding="utf-8"?>
<a:theme xmlns:a="http://schemas.openxmlformats.org/drawingml/2006/main" name="SlidesMania">
  <a:themeElements>
    <a:clrScheme name="Simple Light">
      <a:dk1>
        <a:srgbClr val="50453C"/>
      </a:dk1>
      <a:lt1>
        <a:srgbClr val="F8F7F6"/>
      </a:lt1>
      <a:dk2>
        <a:srgbClr val="8F7F6B"/>
      </a:dk2>
      <a:lt2>
        <a:srgbClr val="C3AF94"/>
      </a:lt2>
      <a:accent1>
        <a:srgbClr val="9C705C"/>
      </a:accent1>
      <a:accent2>
        <a:srgbClr val="736D57"/>
      </a:accent2>
      <a:accent3>
        <a:srgbClr val="E6B98D"/>
      </a:accent3>
      <a:accent4>
        <a:srgbClr val="EBB76E"/>
      </a:accent4>
      <a:accent5>
        <a:srgbClr val="BD7D52"/>
      </a:accent5>
      <a:accent6>
        <a:srgbClr val="E4A54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1604</TotalTime>
  <Words>3161</Words>
  <Application>Microsoft Office PowerPoint</Application>
  <PresentationFormat>Widescreen</PresentationFormat>
  <Paragraphs>170</Paragraphs>
  <Slides>26</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Amasis MT Pro Black</vt:lpstr>
      <vt:lpstr>Nunito</vt:lpstr>
      <vt:lpstr>Wingdings</vt:lpstr>
      <vt:lpstr>Aldrich</vt:lpstr>
      <vt:lpstr>Adobe Heiti Std R</vt:lpstr>
      <vt:lpstr>Nerko One</vt:lpstr>
      <vt:lpstr>Abril Fatface</vt:lpstr>
      <vt:lpstr>Century Gothic</vt:lpstr>
      <vt:lpstr>SlidesMania</vt:lpstr>
      <vt:lpstr>Empowering Parents: Session #5</vt:lpstr>
      <vt:lpstr>Grateful and humbled to be a guest on the beautiful and unceded territory of the Lheidli T’Enneh.  </vt:lpstr>
      <vt:lpstr>2 Grounding/Check-In</vt:lpstr>
      <vt:lpstr>Disclaimer</vt:lpstr>
      <vt:lpstr>Group Norms</vt:lpstr>
      <vt:lpstr>    💛 Let’s Begin Together  🌿 Grounding Exercise – Take a moment to settle in  ✍️ Quiet Think &amp; Write – Think about a time this week when you tried something new or faced a challenge. How did it feel? What did you learn from it, even if things didn’t go perfectly? How can you use what you learned to keep getting better? (5 mins) 🗣️ Group Share – Let’s hear from each other (10 mins)  For the Heroes: A Pep Talk From Kid President (youtube.com)</vt:lpstr>
      <vt:lpstr>Review of Take-Home Task: Mind Maps</vt:lpstr>
      <vt:lpstr>PowerPoint Presentation</vt:lpstr>
      <vt:lpstr>PowerPoint Presentation</vt:lpstr>
      <vt:lpstr>17% of people use their strengths most of the time each day. (Buckingham, 2017)</vt:lpstr>
      <vt:lpstr>Growth Mindset Vs. Fixed Mindset (Dweck, 2006)</vt:lpstr>
      <vt:lpstr>The Power of YET</vt:lpstr>
      <vt:lpstr>Strength Regulation (Biswas-Diener et al, 2011)</vt:lpstr>
      <vt:lpstr>Strength Self-Reflection and Monitoring</vt:lpstr>
      <vt:lpstr>PowerPoint Presentation</vt:lpstr>
      <vt:lpstr>PowerPoint Presentation</vt:lpstr>
      <vt:lpstr>Using a Strength in a New Way (Gander et al., 2013, Seligman et al, 2005)</vt:lpstr>
      <vt:lpstr>PowerPoint Presentation</vt:lpstr>
      <vt:lpstr>PowerPoint Presentation</vt:lpstr>
      <vt:lpstr>Acting As If (Adler, 1963)</vt:lpstr>
      <vt:lpstr>As If: Example</vt:lpstr>
      <vt:lpstr>PowerPoint Presentation</vt:lpstr>
      <vt:lpstr>Reflection: How do the attitudes of adults around your child—at home or school—help or hold back their strengths? How could a growth mindset help support your child while still honoring who they are?  </vt:lpstr>
      <vt:lpstr>Take Home Task:</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presentation title goes here.</dc:title>
  <dc:creator>Kara Hagblom</dc:creator>
  <cp:lastModifiedBy>Kara Hagblom</cp:lastModifiedBy>
  <cp:revision>95</cp:revision>
  <dcterms:modified xsi:type="dcterms:W3CDTF">2025-07-18T23:21:51Z</dcterms:modified>
</cp:coreProperties>
</file>